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5"/>
  </p:notesMasterIdLst>
  <p:handoutMasterIdLst>
    <p:handoutMasterId r:id="rId66"/>
  </p:handoutMasterIdLst>
  <p:sldIdLst>
    <p:sldId id="256" r:id="rId5"/>
    <p:sldId id="314"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15"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x="18288000" cy="10287000"/>
  <p:notesSz cx="6858000" cy="9144000"/>
  <p:embeddedFontLst>
    <p:embeddedFont>
      <p:font typeface="Arial Black" panose="020B0A04020102020204" pitchFamily="34" charset="0"/>
      <p:bold r:id="rId67"/>
    </p:embeddedFont>
    <p:embeddedFont>
      <p:font typeface="Arimo" panose="020B0604020202020204" charset="0"/>
      <p:regular r:id="rId68"/>
    </p:embeddedFont>
    <p:embeddedFont>
      <p:font typeface="Articulat" panose="020B0604020202020204" charset="0"/>
      <p:regular r:id="rId69"/>
    </p:embeddedFont>
    <p:embeddedFont>
      <p:font typeface="Articulat Italics" panose="020B0604020202020204" charset="0"/>
      <p:regular r:id="rId70"/>
    </p:embeddedFont>
    <p:embeddedFont>
      <p:font typeface="Gordita Bold" panose="020B0604020202020204" charset="0"/>
      <p:regular r:id="rId71"/>
    </p:embeddedFont>
    <p:embeddedFont>
      <p:font typeface="Roboto" panose="020F0502020204030204" pitchFamily="2" charset="0"/>
      <p:regular r:id="rId72"/>
      <p:bold r:id="rId73"/>
      <p:italic r:id="rId74"/>
      <p:boldItalic r:id="rId75"/>
    </p:embeddedFont>
    <p:embeddedFont>
      <p:font typeface="Roboto Bold"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3AF"/>
    <a:srgbClr val="29ABE2"/>
    <a:srgbClr val="0D71B9"/>
    <a:srgbClr val="0070C0"/>
    <a:srgbClr val="FF7C00"/>
    <a:srgbClr val="FAE30E"/>
    <a:srgbClr val="08A3B8"/>
    <a:srgbClr val="D6E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0" autoAdjust="0"/>
    <p:restoredTop sz="94622" autoAdjust="0"/>
  </p:normalViewPr>
  <p:slideViewPr>
    <p:cSldViewPr>
      <p:cViewPr varScale="1">
        <p:scale>
          <a:sx n="46" d="100"/>
          <a:sy n="46" d="100"/>
        </p:scale>
        <p:origin x="58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3C6021-F35E-3B25-AB1D-1E590FB578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98EBFC-48E3-F453-C12C-FD5E868C55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99BC81-AD76-4772-82E2-447865D14937}" type="datetimeFigureOut">
              <a:rPr lang="en-US" smtClean="0"/>
              <a:t>5/7/2024</a:t>
            </a:fld>
            <a:endParaRPr lang="en-US"/>
          </a:p>
        </p:txBody>
      </p:sp>
      <p:sp>
        <p:nvSpPr>
          <p:cNvPr id="4" name="Footer Placeholder 3">
            <a:extLst>
              <a:ext uri="{FF2B5EF4-FFF2-40B4-BE49-F238E27FC236}">
                <a16:creationId xmlns:a16="http://schemas.microsoft.com/office/drawing/2014/main" id="{F916F536-A8B3-708F-2B86-91536BB574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4C7781-219F-AEE8-C9D3-DFD2391FCA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6D46A8-9719-4F5D-9765-6F79AC7FC7C7}" type="slidenum">
              <a:rPr lang="en-US" smtClean="0"/>
              <a:t>‹#›</a:t>
            </a:fld>
            <a:endParaRPr lang="en-US"/>
          </a:p>
        </p:txBody>
      </p:sp>
    </p:spTree>
    <p:extLst>
      <p:ext uri="{BB962C8B-B14F-4D97-AF65-F5344CB8AC3E}">
        <p14:creationId xmlns:p14="http://schemas.microsoft.com/office/powerpoint/2010/main" val="19557710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40F58-3B00-472C-B86D-E13C4D2CD49F}"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F6F7-C9B0-440A-B5DA-8A51A4F74E91}" type="slidenum">
              <a:rPr lang="en-US" smtClean="0"/>
              <a:t>‹#›</a:t>
            </a:fld>
            <a:endParaRPr lang="en-US"/>
          </a:p>
        </p:txBody>
      </p:sp>
    </p:spTree>
    <p:extLst>
      <p:ext uri="{BB962C8B-B14F-4D97-AF65-F5344CB8AC3E}">
        <p14:creationId xmlns:p14="http://schemas.microsoft.com/office/powerpoint/2010/main" val="40714373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3</a:t>
            </a:fld>
            <a:endParaRPr lang="en-US"/>
          </a:p>
        </p:txBody>
      </p:sp>
    </p:spTree>
    <p:extLst>
      <p:ext uri="{BB962C8B-B14F-4D97-AF65-F5344CB8AC3E}">
        <p14:creationId xmlns:p14="http://schemas.microsoft.com/office/powerpoint/2010/main" val="2505513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3F6F7-C9B0-440A-B5DA-8A51A4F74E91}" type="slidenum">
              <a:rPr lang="en-US" smtClean="0"/>
              <a:t>48</a:t>
            </a:fld>
            <a:endParaRPr lang="en-US"/>
          </a:p>
        </p:txBody>
      </p:sp>
    </p:spTree>
    <p:extLst>
      <p:ext uri="{BB962C8B-B14F-4D97-AF65-F5344CB8AC3E}">
        <p14:creationId xmlns:p14="http://schemas.microsoft.com/office/powerpoint/2010/main" val="257388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49</a:t>
            </a:fld>
            <a:endParaRPr lang="en-US"/>
          </a:p>
        </p:txBody>
      </p:sp>
    </p:spTree>
    <p:extLst>
      <p:ext uri="{BB962C8B-B14F-4D97-AF65-F5344CB8AC3E}">
        <p14:creationId xmlns:p14="http://schemas.microsoft.com/office/powerpoint/2010/main" val="183935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60</a:t>
            </a:fld>
            <a:endParaRPr lang="en-US"/>
          </a:p>
        </p:txBody>
      </p:sp>
    </p:spTree>
    <p:extLst>
      <p:ext uri="{BB962C8B-B14F-4D97-AF65-F5344CB8AC3E}">
        <p14:creationId xmlns:p14="http://schemas.microsoft.com/office/powerpoint/2010/main" val="4037615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85137E-AAF6-4CFC-A2D2-B3B665163C12}" type="datetime1">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AFEE9-FF84-4F3C-A28C-1C8AD5BE64E1}" type="datetime1">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7B92-93F9-4217-B176-4813C846513E}" type="datetime1">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1CCB32-D9CA-4822-AE43-1E892F3D440B}" type="datetime1">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3C65F0-41FC-4D07-A86C-697A997E6CEA}" type="datetime1">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7B0498-D40F-436C-8100-A1367A5FD990}" type="datetime1">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FB5BF4-790B-415B-AA79-E7CE5D2B3249}" type="datetime1">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3A73BB-C844-4A58-8A6A-ABD3DD6694E5}" type="datetime1">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8FDC9-28CE-4FDA-BD86-F4EFEBFE8696}" type="datetime1">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2A4A7-2BB6-4D8B-B987-F4244DA5509A}" type="datetime1">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0584B6-2CCE-41F2-AE12-CF615952BC27}" type="datetime1">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747C0-3B93-4BA1-9800-78FDE9DFC85A}" type="datetime1">
              <a:rPr lang="en-US" smtClean="0"/>
              <a:t>5/7/2024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slide" Target="slide22.xml"/><Relationship Id="rId26" Type="http://schemas.openxmlformats.org/officeDocument/2006/relationships/slide" Target="slide35.xml"/><Relationship Id="rId39" Type="http://schemas.openxmlformats.org/officeDocument/2006/relationships/slide" Target="slide49.xml"/><Relationship Id="rId21" Type="http://schemas.openxmlformats.org/officeDocument/2006/relationships/slide" Target="slide27.xml"/><Relationship Id="rId34" Type="http://schemas.openxmlformats.org/officeDocument/2006/relationships/slide" Target="slide44.xml"/><Relationship Id="rId42" Type="http://schemas.openxmlformats.org/officeDocument/2006/relationships/slide" Target="slide52.xml"/><Relationship Id="rId47" Type="http://schemas.openxmlformats.org/officeDocument/2006/relationships/slide" Target="slide59.xml"/><Relationship Id="rId7" Type="http://schemas.openxmlformats.org/officeDocument/2006/relationships/slide" Target="slide6.xml"/><Relationship Id="rId2" Type="http://schemas.openxmlformats.org/officeDocument/2006/relationships/image" Target="../media/image3.jpg"/><Relationship Id="rId16" Type="http://schemas.openxmlformats.org/officeDocument/2006/relationships/slide" Target="slide20.xml"/><Relationship Id="rId29" Type="http://schemas.openxmlformats.org/officeDocument/2006/relationships/slide" Target="slide39.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5.xml"/><Relationship Id="rId24" Type="http://schemas.openxmlformats.org/officeDocument/2006/relationships/slide" Target="slide30.xml"/><Relationship Id="rId32" Type="http://schemas.openxmlformats.org/officeDocument/2006/relationships/slide" Target="slide42.xml"/><Relationship Id="rId37" Type="http://schemas.openxmlformats.org/officeDocument/2006/relationships/slide" Target="slide47.xml"/><Relationship Id="rId40" Type="http://schemas.openxmlformats.org/officeDocument/2006/relationships/slide" Target="slide50.xml"/><Relationship Id="rId45" Type="http://schemas.openxmlformats.org/officeDocument/2006/relationships/slide" Target="slide56.xml"/><Relationship Id="rId5" Type="http://schemas.openxmlformats.org/officeDocument/2006/relationships/slide" Target="slide4.xml"/><Relationship Id="rId15" Type="http://schemas.openxmlformats.org/officeDocument/2006/relationships/slide" Target="slide19.xml"/><Relationship Id="rId23" Type="http://schemas.openxmlformats.org/officeDocument/2006/relationships/slide" Target="slide29.xml"/><Relationship Id="rId28" Type="http://schemas.openxmlformats.org/officeDocument/2006/relationships/slide" Target="slide38.xml"/><Relationship Id="rId36" Type="http://schemas.openxmlformats.org/officeDocument/2006/relationships/slide" Target="slide46.xml"/><Relationship Id="rId10" Type="http://schemas.openxmlformats.org/officeDocument/2006/relationships/slide" Target="slide11.xml"/><Relationship Id="rId19" Type="http://schemas.openxmlformats.org/officeDocument/2006/relationships/slide" Target="slide24.xml"/><Relationship Id="rId31" Type="http://schemas.openxmlformats.org/officeDocument/2006/relationships/slide" Target="slide41.xml"/><Relationship Id="rId44" Type="http://schemas.openxmlformats.org/officeDocument/2006/relationships/slide" Target="slide54.xml"/><Relationship Id="rId4" Type="http://schemas.openxmlformats.org/officeDocument/2006/relationships/slide" Target="slide3.xml"/><Relationship Id="rId9" Type="http://schemas.openxmlformats.org/officeDocument/2006/relationships/slide" Target="slide9.xml"/><Relationship Id="rId14" Type="http://schemas.openxmlformats.org/officeDocument/2006/relationships/slide" Target="slide18.xml"/><Relationship Id="rId22" Type="http://schemas.openxmlformats.org/officeDocument/2006/relationships/slide" Target="slide28.xml"/><Relationship Id="rId27" Type="http://schemas.openxmlformats.org/officeDocument/2006/relationships/slide" Target="slide37.xml"/><Relationship Id="rId30" Type="http://schemas.openxmlformats.org/officeDocument/2006/relationships/slide" Target="slide40.xml"/><Relationship Id="rId35" Type="http://schemas.openxmlformats.org/officeDocument/2006/relationships/slide" Target="slide45.xml"/><Relationship Id="rId43" Type="http://schemas.openxmlformats.org/officeDocument/2006/relationships/slide" Target="slide53.xml"/><Relationship Id="rId48" Type="http://schemas.openxmlformats.org/officeDocument/2006/relationships/slide" Target="slide60.xml"/><Relationship Id="rId8" Type="http://schemas.openxmlformats.org/officeDocument/2006/relationships/slide" Target="slide7.xml"/><Relationship Id="rId3" Type="http://schemas.openxmlformats.org/officeDocument/2006/relationships/image" Target="../media/image4.png"/><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slide" Target="slide34.xml"/><Relationship Id="rId33" Type="http://schemas.openxmlformats.org/officeDocument/2006/relationships/slide" Target="slide43.xml"/><Relationship Id="rId38" Type="http://schemas.openxmlformats.org/officeDocument/2006/relationships/slide" Target="slide48.xml"/><Relationship Id="rId46" Type="http://schemas.openxmlformats.org/officeDocument/2006/relationships/slide" Target="slide58.xml"/><Relationship Id="rId20" Type="http://schemas.openxmlformats.org/officeDocument/2006/relationships/slide" Target="slide26.xml"/><Relationship Id="rId41" Type="http://schemas.openxmlformats.org/officeDocument/2006/relationships/slide" Target="slide5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18" Type="http://schemas.openxmlformats.org/officeDocument/2006/relationships/image" Target="../media/image88.png"/><Relationship Id="rId3" Type="http://schemas.openxmlformats.org/officeDocument/2006/relationships/image" Target="../media/image80.jpeg"/><Relationship Id="rId7" Type="http://schemas.openxmlformats.org/officeDocument/2006/relationships/image" Target="../media/image81.png"/><Relationship Id="rId12" Type="http://schemas.openxmlformats.org/officeDocument/2006/relationships/hyperlink" Target="youtube.com/user/AirForceSafetyCenter" TargetMode="External"/><Relationship Id="rId17" Type="http://schemas.openxmlformats.org/officeDocument/2006/relationships/hyperlink" Target="twitter.com/AFSAFETY" TargetMode="External"/><Relationship Id="rId2" Type="http://schemas.openxmlformats.org/officeDocument/2006/relationships/notesSlide" Target="../notesSlides/notesSlide4.xml"/><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4.svg"/><Relationship Id="rId5" Type="http://schemas.openxmlformats.org/officeDocument/2006/relationships/slide" Target="slide2.xml"/><Relationship Id="rId15" Type="http://schemas.openxmlformats.org/officeDocument/2006/relationships/image" Target="../media/image86.png"/><Relationship Id="rId10" Type="http://schemas.openxmlformats.org/officeDocument/2006/relationships/image" Target="../media/image83.png"/><Relationship Id="rId4" Type="http://schemas.openxmlformats.org/officeDocument/2006/relationships/hyperlink" Target="https://www.safety.af.mil/" TargetMode="External"/><Relationship Id="rId9" Type="http://schemas.openxmlformats.org/officeDocument/2006/relationships/hyperlink" Target="http://www.facebook.com/AFSafetyCenter" TargetMode="External"/><Relationship Id="rId14" Type="http://schemas.openxmlformats.org/officeDocument/2006/relationships/hyperlink" Target="http://www.linkedin.com/company/air-force-safety-center/mycompany/" TargetMode="Externa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7C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904159" cy="10287000"/>
            <a:chOff x="0" y="0"/>
            <a:chExt cx="8566047" cy="6186311"/>
          </a:xfrm>
          <a:solidFill>
            <a:schemeClr val="accent3">
              <a:lumMod val="20000"/>
              <a:lumOff val="80000"/>
            </a:schemeClr>
          </a:solidFill>
        </p:grpSpPr>
        <p:sp>
          <p:nvSpPr>
            <p:cNvPr id="3" name="Freeform 3"/>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txBody>
            <a:bodyPr/>
            <a:lstStyle/>
            <a:p>
              <a:endParaRPr lang="en-US"/>
            </a:p>
          </p:txBody>
        </p:sp>
      </p:grpSp>
      <p:pic>
        <p:nvPicPr>
          <p:cNvPr id="15" name="Picture 14" descr="A picture containing calendar&#10;&#10;Description automatically generated">
            <a:extLst>
              <a:ext uri="{FF2B5EF4-FFF2-40B4-BE49-F238E27FC236}">
                <a16:creationId xmlns:a16="http://schemas.microsoft.com/office/drawing/2014/main" id="{7CA22A21-1AFF-4C4C-E3AF-2A0A5D8B5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09116" cy="102870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71748" y="952500"/>
            <a:ext cx="1775103" cy="1803429"/>
          </a:xfrm>
          <a:prstGeom prst="rect">
            <a:avLst/>
          </a:prstGeom>
        </p:spPr>
      </p:pic>
      <p:sp>
        <p:nvSpPr>
          <p:cNvPr id="19" name="TextBox 18">
            <a:extLst>
              <a:ext uri="{FF2B5EF4-FFF2-40B4-BE49-F238E27FC236}">
                <a16:creationId xmlns:a16="http://schemas.microsoft.com/office/drawing/2014/main" id="{4D141777-3CFD-7AC2-A943-997FAE8DC32C}"/>
              </a:ext>
            </a:extLst>
          </p:cNvPr>
          <p:cNvSpPr txBox="1"/>
          <p:nvPr/>
        </p:nvSpPr>
        <p:spPr>
          <a:xfrm rot="5400000">
            <a:off x="15349302" y="4809289"/>
            <a:ext cx="3949238" cy="1569660"/>
          </a:xfrm>
          <a:prstGeom prst="rect">
            <a:avLst/>
          </a:prstGeom>
          <a:noFill/>
        </p:spPr>
        <p:txBody>
          <a:bodyPr wrap="square" rtlCol="0">
            <a:spAutoFit/>
          </a:bodyPr>
          <a:lstStyle/>
          <a:p>
            <a:r>
              <a:rPr lang="en-US" sz="9600" dirty="0">
                <a:solidFill>
                  <a:srgbClr val="0663AF"/>
                </a:solidFill>
                <a:latin typeface="Arial Black" panose="020B0A04020102020204" pitchFamily="34" charset="0"/>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001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45891" r="4096"/>
          <a:stretch>
            <a:fillRect/>
          </a:stretch>
        </p:blipFill>
        <p:spPr>
          <a:xfrm>
            <a:off x="0" y="0"/>
            <a:ext cx="6942019" cy="9258300"/>
          </a:xfrm>
          <a:prstGeom prst="rect">
            <a:avLst/>
          </a:prstGeom>
        </p:spPr>
      </p:pic>
      <p:sp>
        <p:nvSpPr>
          <p:cNvPr id="7" name="TextBox 7"/>
          <p:cNvSpPr txBox="1"/>
          <p:nvPr/>
        </p:nvSpPr>
        <p:spPr>
          <a:xfrm>
            <a:off x="7515934" y="986182"/>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POOL CHEMICAL SAFETY</a:t>
            </a:r>
          </a:p>
        </p:txBody>
      </p:sp>
      <p:sp>
        <p:nvSpPr>
          <p:cNvPr id="8" name="TextBox 8"/>
          <p:cNvSpPr txBox="1"/>
          <p:nvPr/>
        </p:nvSpPr>
        <p:spPr>
          <a:xfrm>
            <a:off x="7515934" y="2019300"/>
            <a:ext cx="8972828"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SAFE STORAGE AND DISPOSAL </a:t>
            </a:r>
          </a:p>
        </p:txBody>
      </p:sp>
      <p:sp>
        <p:nvSpPr>
          <p:cNvPr id="10" name="TextBox 10"/>
          <p:cNvSpPr txBox="1"/>
          <p:nvPr/>
        </p:nvSpPr>
        <p:spPr>
          <a:xfrm>
            <a:off x="7774845" y="2400300"/>
            <a:ext cx="9210055" cy="7120026"/>
          </a:xfrm>
          <a:prstGeom prst="rect">
            <a:avLst/>
          </a:prstGeom>
        </p:spPr>
        <p:txBody>
          <a:bodyPr lIns="0" tIns="0" rIns="0" bIns="0" rtlCol="0" anchor="t">
            <a:spAutoFit/>
          </a:bodyPr>
          <a:lstStyle/>
          <a:p>
            <a:pPr>
              <a:lnSpc>
                <a:spcPts val="3600"/>
              </a:lnSpc>
            </a:pPr>
            <a:r>
              <a:rPr lang="en-US" sz="1800" b="1" spc="84" dirty="0">
                <a:solidFill>
                  <a:srgbClr val="000000"/>
                </a:solidFill>
                <a:latin typeface="Arial" panose="020B0604020202020204" pitchFamily="34" charset="0"/>
                <a:cs typeface="Arial" panose="020B0604020202020204" pitchFamily="34" charset="0"/>
              </a:rPr>
              <a:t>STORAGE</a:t>
            </a: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Follow product label directions for chemical storage.</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Wear appropriate safety equipment (i.e., safety goggles, masks and gloves).</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Separate incompatible chemicals (for example, acid and chlorine).</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Lock chemicals up to protect people and animals.</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Keep chemicals dry and don't mix different chemicals (i.e., different types of chlorine products).</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Keep chemicals cool in a well-ventilated area away from direct sunlight.</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Keep chemicals closed in original, labeled container.</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Store liquid chemicals to prevent accidental contact (i.e., by leaking) with chemicals or substances stored below them.</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a:lnSpc>
                <a:spcPts val="3600"/>
              </a:lnSpc>
            </a:pPr>
            <a:r>
              <a:rPr lang="en-US" sz="1800" b="1" spc="84" dirty="0">
                <a:solidFill>
                  <a:srgbClr val="000000"/>
                </a:solidFill>
                <a:latin typeface="Arial" panose="020B0604020202020204" pitchFamily="34" charset="0"/>
                <a:cs typeface="Arial" panose="020B0604020202020204" pitchFamily="34" charset="0"/>
              </a:rPr>
              <a:t>DISPOSAL</a:t>
            </a: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Follow product label directions for safe disposal; never reuse containers.</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Contact your local or state hazardous materials agency for proper disposal procedures for pool chemicals in unlabeled containers.</a:t>
            </a:r>
          </a:p>
          <a:p>
            <a:pPr algn="l">
              <a:lnSpc>
                <a:spcPts val="2340"/>
              </a:lnSpc>
            </a:pPr>
            <a:endParaRPr lang="en-US" sz="1800" spc="84" dirty="0">
              <a:solidFill>
                <a:srgbClr val="0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6942018" cy="9258300"/>
          </a:xfrm>
          <a:prstGeom prst="rect">
            <a:avLst/>
          </a:prstGeom>
        </p:spPr>
      </p:pic>
      <p:sp>
        <p:nvSpPr>
          <p:cNvPr id="12" name="Freeform 3">
            <a:extLst>
              <a:ext uri="{FF2B5EF4-FFF2-40B4-BE49-F238E27FC236}">
                <a16:creationId xmlns:a16="http://schemas.microsoft.com/office/drawing/2014/main" id="{BB0814C4-0FCF-8E58-5329-4CBA789D97E9}"/>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10</a:t>
            </a:r>
          </a:p>
        </p:txBody>
      </p:sp>
      <p:sp>
        <p:nvSpPr>
          <p:cNvPr id="2" name="Freeform 6">
            <a:extLst>
              <a:ext uri="{FF2B5EF4-FFF2-40B4-BE49-F238E27FC236}">
                <a16:creationId xmlns:a16="http://schemas.microsoft.com/office/drawing/2014/main" id="{18C8B624-52CA-A0A3-143E-8B99E49E041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2424"/>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32638" r="30497"/>
          <a:stretch>
            <a:fillRect/>
          </a:stretch>
        </p:blipFill>
        <p:spPr>
          <a:xfrm rot="-10800000">
            <a:off x="11462058" y="0"/>
            <a:ext cx="6825942" cy="9258300"/>
          </a:xfrm>
          <a:prstGeom prst="rect">
            <a:avLst/>
          </a:prstGeom>
        </p:spPr>
      </p:pic>
      <p:sp>
        <p:nvSpPr>
          <p:cNvPr id="7" name="TextBox 7"/>
          <p:cNvSpPr txBox="1"/>
          <p:nvPr/>
        </p:nvSpPr>
        <p:spPr>
          <a:xfrm>
            <a:off x="457909" y="1089026"/>
            <a:ext cx="9752891" cy="827599"/>
          </a:xfrm>
          <a:prstGeom prst="rect">
            <a:avLst/>
          </a:prstGeom>
        </p:spPr>
        <p:txBody>
          <a:bodyPr wrap="square"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228600" y="2170619"/>
            <a:ext cx="5682013" cy="482175"/>
          </a:xfrm>
          <a:prstGeom prst="rect">
            <a:avLst/>
          </a:prstGeom>
        </p:spPr>
        <p:txBody>
          <a:bodyPr lIns="0" tIns="0" rIns="0" bIns="0" rtlCol="0" anchor="t">
            <a:spAutoFit/>
          </a:bodyPr>
          <a:lstStyle/>
          <a:p>
            <a:pPr algn="ctr">
              <a:lnSpc>
                <a:spcPts val="3873"/>
              </a:lnSpc>
            </a:pPr>
            <a:r>
              <a:rPr lang="en-US" sz="2800" dirty="0">
                <a:solidFill>
                  <a:srgbClr val="000000"/>
                </a:solidFill>
                <a:latin typeface="Roboto Bold"/>
              </a:rPr>
              <a:t>USE COMMON BOATING SENSE</a:t>
            </a:r>
          </a:p>
        </p:txBody>
      </p:sp>
      <p:sp>
        <p:nvSpPr>
          <p:cNvPr id="10" name="TextBox 10"/>
          <p:cNvSpPr txBox="1"/>
          <p:nvPr/>
        </p:nvSpPr>
        <p:spPr>
          <a:xfrm>
            <a:off x="390315" y="3052543"/>
            <a:ext cx="10485583" cy="5770811"/>
          </a:xfrm>
          <a:prstGeom prst="rect">
            <a:avLst/>
          </a:prstGeom>
        </p:spPr>
        <p:txBody>
          <a:bodyPr lIns="0" tIns="0" rIns="0" bIns="0" rtlCol="0" anchor="t">
            <a:spAutoFit/>
          </a:bodyPr>
          <a:lstStyle/>
          <a:p>
            <a:pPr marL="474981" lvl="1" indent="-237491">
              <a:lnSpc>
                <a:spcPts val="2530"/>
              </a:lnSpc>
              <a:buFont typeface="Arial"/>
              <a:buChar char="•"/>
            </a:pPr>
            <a:r>
              <a:rPr lang="en-US" sz="2300" b="1" spc="103" dirty="0">
                <a:solidFill>
                  <a:srgbClr val="000000"/>
                </a:solidFill>
                <a:latin typeface="Arial" panose="020B0604020202020204" pitchFamily="34" charset="0"/>
                <a:cs typeface="Arial" panose="020B0604020202020204" pitchFamily="34" charset="0"/>
              </a:rPr>
              <a:t>Follow a pre-departure checklist</a:t>
            </a:r>
            <a:r>
              <a:rPr lang="en-US" sz="2300" spc="103" dirty="0">
                <a:solidFill>
                  <a:srgbClr val="000000"/>
                </a:solidFill>
                <a:latin typeface="Arial" panose="020B0604020202020204" pitchFamily="34" charset="0"/>
                <a:cs typeface="Arial" panose="020B0604020202020204" pitchFamily="34" charset="0"/>
              </a:rPr>
              <a:t>. Using a pre-departure checklist is a helpful way to check the boat and ensure the proper gear is aboard. </a:t>
            </a:r>
          </a:p>
          <a:p>
            <a:pPr>
              <a:lnSpc>
                <a:spcPts val="2530"/>
              </a:lnSpc>
            </a:pPr>
            <a:endParaRPr lang="en-US" sz="2300" spc="103"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300" b="1" spc="56" dirty="0">
                <a:solidFill>
                  <a:srgbClr val="000000"/>
                </a:solidFill>
                <a:latin typeface="Arial" panose="020B0604020202020204" pitchFamily="34" charset="0"/>
                <a:cs typeface="Arial" panose="020B0604020202020204" pitchFamily="34" charset="0"/>
              </a:rPr>
              <a:t>Be weather-wise</a:t>
            </a:r>
            <a:r>
              <a:rPr lang="en-US" sz="2300" spc="56" dirty="0">
                <a:solidFill>
                  <a:srgbClr val="000000"/>
                </a:solidFill>
                <a:latin typeface="Arial" panose="020B0604020202020204" pitchFamily="34" charset="0"/>
                <a:cs typeface="Arial" panose="020B0604020202020204" pitchFamily="34" charset="0"/>
              </a:rPr>
              <a:t>. Always check local, route and destination weather and water conditions before departure and ensure it is safe to go out. </a:t>
            </a:r>
          </a:p>
          <a:p>
            <a:pPr>
              <a:lnSpc>
                <a:spcPts val="2530"/>
              </a:lnSpc>
            </a:pPr>
            <a:endParaRPr lang="en-US" sz="2300" spc="56"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300" b="1" spc="56" dirty="0">
                <a:solidFill>
                  <a:srgbClr val="000000"/>
                </a:solidFill>
                <a:latin typeface="Arial" panose="020B0604020202020204" pitchFamily="34" charset="0"/>
                <a:cs typeface="Arial" panose="020B0604020202020204" pitchFamily="34" charset="0"/>
              </a:rPr>
              <a:t>Use common sense</a:t>
            </a:r>
            <a:r>
              <a:rPr lang="en-US" sz="2300" spc="56" dirty="0">
                <a:solidFill>
                  <a:srgbClr val="000000"/>
                </a:solidFill>
                <a:latin typeface="Arial" panose="020B0604020202020204" pitchFamily="34" charset="0"/>
                <a:cs typeface="Arial" panose="020B0604020202020204" pitchFamily="34" charset="0"/>
              </a:rPr>
              <a:t>. Operate at a safe speed at all times, especially in crowded areas, stay alert and steer clear of large vessels and watercraft that can be restricted in their ability to stop or turn. </a:t>
            </a:r>
          </a:p>
          <a:p>
            <a:pPr>
              <a:lnSpc>
                <a:spcPts val="2530"/>
              </a:lnSpc>
            </a:pPr>
            <a:endParaRPr lang="en-US" sz="2300" spc="56"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300" b="1" spc="56" dirty="0">
                <a:solidFill>
                  <a:srgbClr val="000000"/>
                </a:solidFill>
                <a:latin typeface="Arial" panose="020B0604020202020204" pitchFamily="34" charset="0"/>
                <a:cs typeface="Arial" panose="020B0604020202020204" pitchFamily="34" charset="0"/>
              </a:rPr>
              <a:t>Know the nautical rules of the road</a:t>
            </a:r>
            <a:r>
              <a:rPr lang="en-US" sz="2300" spc="56" dirty="0">
                <a:solidFill>
                  <a:srgbClr val="000000"/>
                </a:solidFill>
                <a:latin typeface="Arial" panose="020B0604020202020204" pitchFamily="34" charset="0"/>
                <a:cs typeface="Arial" panose="020B0604020202020204" pitchFamily="34" charset="0"/>
              </a:rPr>
              <a:t>. Maintain a proper lookout and respect buoys and other navigational aids, all of which have been placed there to ensure your safety and the safety of the boats around you. </a:t>
            </a:r>
          </a:p>
          <a:p>
            <a:pPr>
              <a:lnSpc>
                <a:spcPts val="2530"/>
              </a:lnSpc>
            </a:pPr>
            <a:endParaRPr lang="en-US" sz="2300" spc="56" dirty="0">
              <a:solidFill>
                <a:srgbClr val="000000"/>
              </a:solidFill>
              <a:latin typeface="Arial" panose="020B0604020202020204" pitchFamily="34" charset="0"/>
              <a:cs typeface="Arial" panose="020B0604020202020204" pitchFamily="34" charset="0"/>
            </a:endParaRPr>
          </a:p>
          <a:p>
            <a:pPr marL="474981" lvl="1" indent="-237491" algn="l">
              <a:lnSpc>
                <a:spcPts val="2530"/>
              </a:lnSpc>
              <a:buFont typeface="Arial"/>
              <a:buChar char="•"/>
            </a:pPr>
            <a:r>
              <a:rPr lang="en-US" sz="2300" b="1" spc="56" dirty="0">
                <a:solidFill>
                  <a:srgbClr val="000000"/>
                </a:solidFill>
                <a:latin typeface="Arial" panose="020B0604020202020204" pitchFamily="34" charset="0"/>
                <a:cs typeface="Arial" panose="020B0604020202020204" pitchFamily="34" charset="0"/>
              </a:rPr>
              <a:t>Designate an assistant skipper</a:t>
            </a:r>
            <a:r>
              <a:rPr lang="en-US" sz="2300" spc="56" dirty="0">
                <a:solidFill>
                  <a:srgbClr val="000000"/>
                </a:solidFill>
                <a:latin typeface="Arial" panose="020B0604020202020204" pitchFamily="34" charset="0"/>
                <a:cs typeface="Arial" panose="020B0604020202020204" pitchFamily="34" charset="0"/>
              </a:rPr>
              <a:t>. Make sure more than one person aboard is familiar with all aspects of the boat’s handling, operations and general boating safety, in case the primary operator is incapacitated and someone else needs to get the boat back to shore. </a:t>
            </a:r>
          </a:p>
        </p:txBody>
      </p:sp>
      <p:sp>
        <p:nvSpPr>
          <p:cNvPr id="11" name="Freeform 3">
            <a:extLst>
              <a:ext uri="{FF2B5EF4-FFF2-40B4-BE49-F238E27FC236}">
                <a16:creationId xmlns:a16="http://schemas.microsoft.com/office/drawing/2014/main" id="{9038F6D1-AFBA-1713-6EAE-C0A7563F90FA}"/>
              </a:ext>
            </a:extLst>
          </p:cNvPr>
          <p:cNvSpPr/>
          <p:nvPr/>
        </p:nvSpPr>
        <p:spPr>
          <a:xfrm>
            <a:off x="0" y="925393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11</a:t>
            </a:r>
          </a:p>
        </p:txBody>
      </p:sp>
      <p:sp>
        <p:nvSpPr>
          <p:cNvPr id="2" name="Freeform 6">
            <a:extLst>
              <a:ext uri="{FF2B5EF4-FFF2-40B4-BE49-F238E27FC236}">
                <a16:creationId xmlns:a16="http://schemas.microsoft.com/office/drawing/2014/main" id="{01648F8E-60E8-26B8-A4B6-96D98E2AADD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0702" t="-68" r="29470" b="68"/>
          <a:stretch/>
        </p:blipFill>
        <p:spPr>
          <a:xfrm>
            <a:off x="0" y="0"/>
            <a:ext cx="6934200" cy="927735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1012826"/>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CONTINUED</a:t>
            </a:r>
          </a:p>
        </p:txBody>
      </p:sp>
      <p:sp>
        <p:nvSpPr>
          <p:cNvPr id="10" name="TextBox 10"/>
          <p:cNvSpPr txBox="1"/>
          <p:nvPr/>
        </p:nvSpPr>
        <p:spPr>
          <a:xfrm>
            <a:off x="7629828" y="2814858"/>
            <a:ext cx="10350114" cy="6467924"/>
          </a:xfrm>
          <a:prstGeom prst="rect">
            <a:avLst/>
          </a:prstGeom>
        </p:spPr>
        <p:txBody>
          <a:bodyPr lIns="0" tIns="0" rIns="0" bIns="0" rtlCol="0" anchor="t">
            <a:spAutoFit/>
          </a:bodyPr>
          <a:lstStyle/>
          <a:p>
            <a:pPr marL="389515" lvl="1" indent="-194758">
              <a:lnSpc>
                <a:spcPts val="2074"/>
              </a:lnSpc>
              <a:buFont typeface="Arial"/>
              <a:buChar char="•"/>
            </a:pPr>
            <a:r>
              <a:rPr lang="en-US" sz="1804" b="1" spc="84" dirty="0">
                <a:solidFill>
                  <a:srgbClr val="000000"/>
                </a:solidFill>
                <a:latin typeface="Arial" panose="020B0604020202020204" pitchFamily="34" charset="0"/>
                <a:cs typeface="Arial" panose="020B0604020202020204" pitchFamily="34" charset="0"/>
              </a:rPr>
              <a:t>Develop a float plan</a:t>
            </a:r>
            <a:r>
              <a:rPr lang="en-US" sz="1804" spc="84" dirty="0">
                <a:solidFill>
                  <a:srgbClr val="000000"/>
                </a:solidFill>
                <a:latin typeface="Arial" panose="020B0604020202020204" pitchFamily="34" charset="0"/>
                <a:cs typeface="Arial" panose="020B0604020202020204" pitchFamily="34" charset="0"/>
              </a:rPr>
              <a:t>. Let someone else know where you’re going and how long you’re going to be gone. A float plan can include the following information: name, address, and phone number of trip leader and passengers; boat type and registration information; trip itinerary; and types of communication and signal equipment aboard, such as an Emergency Position Indicating Radio Beacon (EPIRB) or Personal Locator Beacon. </a:t>
            </a:r>
          </a:p>
          <a:p>
            <a:pPr>
              <a:lnSpc>
                <a:spcPts val="2074"/>
              </a:lnSpc>
            </a:pPr>
            <a:endParaRPr lang="en-US" sz="1804" spc="84" dirty="0">
              <a:solidFill>
                <a:srgbClr val="000000"/>
              </a:solidFill>
              <a:latin typeface="Arial" panose="020B0604020202020204" pitchFamily="34" charset="0"/>
              <a:cs typeface="Arial" panose="020B0604020202020204" pitchFamily="34" charset="0"/>
            </a:endParaRPr>
          </a:p>
          <a:p>
            <a:pPr marL="389515" lvl="1" indent="-194758">
              <a:lnSpc>
                <a:spcPts val="2074"/>
              </a:lnSpc>
              <a:buFont typeface="Arial"/>
              <a:buChar char="•"/>
            </a:pPr>
            <a:r>
              <a:rPr lang="en-US" sz="1804" b="1" spc="84" dirty="0">
                <a:solidFill>
                  <a:srgbClr val="000000"/>
                </a:solidFill>
                <a:latin typeface="Arial" panose="020B0604020202020204" pitchFamily="34" charset="0"/>
                <a:cs typeface="Arial" panose="020B0604020202020204" pitchFamily="34" charset="0"/>
              </a:rPr>
              <a:t>Make proper use of life jackets</a:t>
            </a:r>
            <a:r>
              <a:rPr lang="en-US" sz="1804" spc="84" dirty="0">
                <a:solidFill>
                  <a:srgbClr val="000000"/>
                </a:solidFill>
                <a:latin typeface="Arial" panose="020B0604020202020204" pitchFamily="34" charset="0"/>
                <a:cs typeface="Arial" panose="020B0604020202020204" pitchFamily="34" charset="0"/>
              </a:rPr>
              <a:t>. Assign and fit each member of your onboard team with a life jacket before departure. </a:t>
            </a:r>
          </a:p>
          <a:p>
            <a:pPr>
              <a:lnSpc>
                <a:spcPts val="2074"/>
              </a:lnSpc>
            </a:pPr>
            <a:endParaRPr lang="en-US" sz="1804" spc="84" dirty="0">
              <a:solidFill>
                <a:srgbClr val="000000"/>
              </a:solidFill>
              <a:latin typeface="Arial" panose="020B0604020202020204" pitchFamily="34" charset="0"/>
              <a:cs typeface="Arial" panose="020B0604020202020204" pitchFamily="34" charset="0"/>
            </a:endParaRPr>
          </a:p>
          <a:p>
            <a:pPr marL="389515" lvl="1" indent="-194758">
              <a:lnSpc>
                <a:spcPts val="2074"/>
              </a:lnSpc>
              <a:buFont typeface="Arial"/>
              <a:buChar char="•"/>
            </a:pPr>
            <a:r>
              <a:rPr lang="en-US" sz="1804" b="1" spc="84" dirty="0">
                <a:solidFill>
                  <a:srgbClr val="000000"/>
                </a:solidFill>
                <a:latin typeface="Arial" panose="020B0604020202020204" pitchFamily="34" charset="0"/>
                <a:cs typeface="Arial" panose="020B0604020202020204" pitchFamily="34" charset="0"/>
              </a:rPr>
              <a:t>Avoid alcohol. </a:t>
            </a:r>
            <a:r>
              <a:rPr lang="en-US" sz="1804" spc="84" dirty="0">
                <a:solidFill>
                  <a:srgbClr val="000000"/>
                </a:solidFill>
                <a:latin typeface="Arial" panose="020B0604020202020204" pitchFamily="34" charset="0"/>
                <a:cs typeface="Arial" panose="020B0604020202020204" pitchFamily="34" charset="0"/>
              </a:rPr>
              <a:t>Operating a boat while intoxicated is illegal. Nearly half of all boating accidents involve alcohol—designate a sober skipper before leaving the dock. </a:t>
            </a:r>
          </a:p>
          <a:p>
            <a:pPr>
              <a:lnSpc>
                <a:spcPts val="2074"/>
              </a:lnSpc>
            </a:pPr>
            <a:endParaRPr lang="en-US" sz="1804" spc="84" dirty="0">
              <a:solidFill>
                <a:srgbClr val="000000"/>
              </a:solidFill>
              <a:latin typeface="Arial" panose="020B0604020202020204" pitchFamily="34" charset="0"/>
              <a:cs typeface="Arial" panose="020B0604020202020204" pitchFamily="34" charset="0"/>
            </a:endParaRPr>
          </a:p>
          <a:p>
            <a:pPr marL="389515" lvl="1" indent="-194758">
              <a:lnSpc>
                <a:spcPts val="2074"/>
              </a:lnSpc>
              <a:buFont typeface="Arial"/>
              <a:buChar char="•"/>
            </a:pPr>
            <a:r>
              <a:rPr lang="en-US" sz="1804" b="1" spc="84" dirty="0">
                <a:solidFill>
                  <a:srgbClr val="000000"/>
                </a:solidFill>
                <a:latin typeface="Arial" panose="020B0604020202020204" pitchFamily="34" charset="0"/>
                <a:cs typeface="Arial" panose="020B0604020202020204" pitchFamily="34" charset="0"/>
              </a:rPr>
              <a:t>Be aware of carbon monoxide</a:t>
            </a:r>
            <a:r>
              <a:rPr lang="en-US" sz="1804" spc="84" dirty="0">
                <a:solidFill>
                  <a:srgbClr val="000000"/>
                </a:solidFill>
                <a:latin typeface="Arial" panose="020B0604020202020204" pitchFamily="34" charset="0"/>
                <a:cs typeface="Arial" panose="020B0604020202020204" pitchFamily="34" charset="0"/>
              </a:rPr>
              <a:t>. Maintain fresh air circulation throughout the boat. Educate all passengers about the symptoms of CO poisoning and where CO may accumulate. </a:t>
            </a:r>
          </a:p>
          <a:p>
            <a:pPr>
              <a:lnSpc>
                <a:spcPts val="2074"/>
              </a:lnSpc>
            </a:pPr>
            <a:endParaRPr lang="en-US" sz="1804" spc="84" dirty="0">
              <a:solidFill>
                <a:srgbClr val="000000"/>
              </a:solidFill>
              <a:latin typeface="Arial" panose="020B0604020202020204" pitchFamily="34" charset="0"/>
              <a:cs typeface="Arial" panose="020B0604020202020204" pitchFamily="34" charset="0"/>
            </a:endParaRPr>
          </a:p>
          <a:p>
            <a:pPr marL="389515" lvl="1" indent="-194758">
              <a:lnSpc>
                <a:spcPts val="2074"/>
              </a:lnSpc>
              <a:buFont typeface="Arial"/>
              <a:buChar char="•"/>
            </a:pPr>
            <a:r>
              <a:rPr lang="en-US" sz="1804" b="1" spc="84" dirty="0">
                <a:solidFill>
                  <a:srgbClr val="000000"/>
                </a:solidFill>
                <a:latin typeface="Arial" panose="020B0604020202020204" pitchFamily="34" charset="0"/>
                <a:cs typeface="Arial" panose="020B0604020202020204" pitchFamily="34" charset="0"/>
              </a:rPr>
              <a:t>Skip swimming in a marina</a:t>
            </a:r>
            <a:r>
              <a:rPr lang="en-US" sz="1804" spc="84" dirty="0">
                <a:solidFill>
                  <a:srgbClr val="000000"/>
                </a:solidFill>
                <a:latin typeface="Arial" panose="020B0604020202020204" pitchFamily="34" charset="0"/>
                <a:cs typeface="Arial" panose="020B0604020202020204" pitchFamily="34" charset="0"/>
              </a:rPr>
              <a:t>. Never swim in a marina or in other areas where boats are connected to shore power. Stray power in the water can create an electric shock hazard. </a:t>
            </a:r>
          </a:p>
          <a:p>
            <a:pPr>
              <a:lnSpc>
                <a:spcPts val="2074"/>
              </a:lnSpc>
            </a:pPr>
            <a:endParaRPr lang="en-US" sz="1804" spc="84" dirty="0">
              <a:solidFill>
                <a:srgbClr val="000000"/>
              </a:solidFill>
              <a:latin typeface="Arial" panose="020B0604020202020204" pitchFamily="34" charset="0"/>
              <a:cs typeface="Arial" panose="020B0604020202020204" pitchFamily="34" charset="0"/>
            </a:endParaRPr>
          </a:p>
          <a:p>
            <a:pPr marL="389515" lvl="1" indent="-194758">
              <a:lnSpc>
                <a:spcPts val="2074"/>
              </a:lnSpc>
              <a:buFont typeface="Arial"/>
              <a:buChar char="•"/>
            </a:pPr>
            <a:r>
              <a:rPr lang="en-US" sz="1804" b="1" spc="84" dirty="0">
                <a:solidFill>
                  <a:srgbClr val="000000"/>
                </a:solidFill>
                <a:latin typeface="Arial" panose="020B0604020202020204" pitchFamily="34" charset="0"/>
                <a:cs typeface="Arial" panose="020B0604020202020204" pitchFamily="34" charset="0"/>
              </a:rPr>
              <a:t>Stay clear of the engine</a:t>
            </a:r>
            <a:r>
              <a:rPr lang="en-US" sz="1804" spc="84" dirty="0">
                <a:solidFill>
                  <a:srgbClr val="000000"/>
                </a:solidFill>
                <a:latin typeface="Arial" panose="020B0604020202020204" pitchFamily="34" charset="0"/>
                <a:cs typeface="Arial" panose="020B0604020202020204" pitchFamily="34" charset="0"/>
              </a:rPr>
              <a:t>. Drivers should wear the boat engine`s cut-off switch lanyard at all times. Keep watch around the propeller area when people are in he water. Never allow passengers to board or exit your boat from the water when engines are on or idling. Take extra precautions near boats towing skiers or tubers. </a:t>
            </a:r>
          </a:p>
          <a:p>
            <a:pPr algn="l">
              <a:lnSpc>
                <a:spcPts val="2345"/>
              </a:lnSpc>
            </a:pPr>
            <a:endParaRPr lang="en-US" sz="1804" spc="84" dirty="0">
              <a:solidFill>
                <a:srgbClr val="000000"/>
              </a:solidFill>
              <a:latin typeface="Arial" panose="020B0604020202020204" pitchFamily="34" charset="0"/>
              <a:cs typeface="Arial" panose="020B0604020202020204" pitchFamily="34" charset="0"/>
            </a:endParaRPr>
          </a:p>
        </p:txBody>
      </p:sp>
      <p:sp>
        <p:nvSpPr>
          <p:cNvPr id="6" name="Freeform 3">
            <a:extLst>
              <a:ext uri="{FF2B5EF4-FFF2-40B4-BE49-F238E27FC236}">
                <a16:creationId xmlns:a16="http://schemas.microsoft.com/office/drawing/2014/main" id="{A9BD0AD9-16B7-3EA0-E535-925C8D191996}"/>
              </a:ext>
            </a:extLst>
          </p:cNvPr>
          <p:cNvSpPr/>
          <p:nvPr/>
        </p:nvSpPr>
        <p:spPr>
          <a:xfrm>
            <a:off x="-1" y="926328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12</a:t>
            </a:r>
          </a:p>
        </p:txBody>
      </p:sp>
      <p:sp>
        <p:nvSpPr>
          <p:cNvPr id="2" name="Freeform 6">
            <a:extLst>
              <a:ext uri="{FF2B5EF4-FFF2-40B4-BE49-F238E27FC236}">
                <a16:creationId xmlns:a16="http://schemas.microsoft.com/office/drawing/2014/main" id="{0FFD1925-2BE3-869B-AE6D-E334B856B4A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189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alphaModFix amt="88000"/>
          </a:blip>
          <a:srcRect l="16156" r="28287"/>
          <a:stretch>
            <a:fillRect/>
          </a:stretch>
        </p:blipFill>
        <p:spPr>
          <a:xfrm>
            <a:off x="11430011" y="0"/>
            <a:ext cx="6857989" cy="9258300"/>
          </a:xfrm>
          <a:prstGeom prst="rect">
            <a:avLst/>
          </a:prstGeom>
        </p:spPr>
      </p:pic>
      <p:pic>
        <p:nvPicPr>
          <p:cNvPr id="7" name="Picture 7"/>
          <p:cNvPicPr>
            <a:picLocks noChangeAspect="1"/>
          </p:cNvPicPr>
          <p:nvPr/>
        </p:nvPicPr>
        <p:blipFill>
          <a:blip r:embed="rId3"/>
          <a:srcRect l="6024"/>
          <a:stretch>
            <a:fillRect/>
          </a:stretch>
        </p:blipFill>
        <p:spPr>
          <a:xfrm>
            <a:off x="11750480" y="-182858"/>
            <a:ext cx="6409358" cy="4808257"/>
          </a:xfrm>
          <a:prstGeom prst="rect">
            <a:avLst/>
          </a:prstGeom>
        </p:spPr>
      </p:pic>
      <p:sp>
        <p:nvSpPr>
          <p:cNvPr id="8" name="TextBox 8"/>
          <p:cNvSpPr txBox="1"/>
          <p:nvPr/>
        </p:nvSpPr>
        <p:spPr>
          <a:xfrm>
            <a:off x="439222" y="3036519"/>
            <a:ext cx="10485583" cy="6091411"/>
          </a:xfrm>
          <a:prstGeom prst="rect">
            <a:avLst/>
          </a:prstGeom>
        </p:spPr>
        <p:txBody>
          <a:bodyPr lIns="0" tIns="0" rIns="0" bIns="0" rtlCol="0" anchor="t">
            <a:spAutoFit/>
          </a:bodyPr>
          <a:lstStyle/>
          <a:p>
            <a:pPr>
              <a:lnSpc>
                <a:spcPts val="2530"/>
              </a:lnSpc>
            </a:pPr>
            <a:r>
              <a:rPr lang="en-US" sz="2400" spc="103" dirty="0">
                <a:solidFill>
                  <a:srgbClr val="000000"/>
                </a:solidFill>
                <a:latin typeface="Arial" panose="020B0604020202020204" pitchFamily="34" charset="0"/>
                <a:cs typeface="Arial" panose="020B0604020202020204" pitchFamily="34" charset="0"/>
              </a:rPr>
              <a:t>Maritime warning flag systems will hoist flags to provide boaters a visual indicator to current weather conditions. Below are a few to know: </a:t>
            </a:r>
          </a:p>
          <a:p>
            <a:pPr>
              <a:lnSpc>
                <a:spcPts val="2530"/>
              </a:lnSpc>
            </a:pPr>
            <a:endParaRPr lang="en-US" sz="2400" spc="103"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400" spc="56" dirty="0">
                <a:solidFill>
                  <a:srgbClr val="000000"/>
                </a:solidFill>
                <a:latin typeface="Arial" panose="020B0604020202020204" pitchFamily="34" charset="0"/>
                <a:cs typeface="Arial" panose="020B0604020202020204" pitchFamily="34" charset="0"/>
              </a:rPr>
              <a:t>One red flag denotes a small craft advisory and two red flags indicate a gale warning. </a:t>
            </a:r>
          </a:p>
          <a:p>
            <a:pPr>
              <a:lnSpc>
                <a:spcPts val="2530"/>
              </a:lnSpc>
            </a:pPr>
            <a:endParaRPr lang="en-US" sz="2400" spc="56"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400" spc="56" dirty="0">
                <a:solidFill>
                  <a:srgbClr val="000000"/>
                </a:solidFill>
                <a:latin typeface="Arial" panose="020B0604020202020204" pitchFamily="34" charset="0"/>
                <a:cs typeface="Arial" panose="020B0604020202020204" pitchFamily="34" charset="0"/>
              </a:rPr>
              <a:t>One red flag with a black square in the middle indicates a general storm warning.  </a:t>
            </a:r>
          </a:p>
          <a:p>
            <a:pPr>
              <a:lnSpc>
                <a:spcPts val="2530"/>
              </a:lnSpc>
            </a:pPr>
            <a:endParaRPr lang="en-US" sz="2400" spc="56"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400" spc="56" dirty="0">
                <a:solidFill>
                  <a:srgbClr val="000000"/>
                </a:solidFill>
                <a:latin typeface="Arial" panose="020B0604020202020204" pitchFamily="34" charset="0"/>
                <a:cs typeface="Arial" panose="020B0604020202020204" pitchFamily="34" charset="0"/>
              </a:rPr>
              <a:t>The use of two black-squared red flags denotes a hurricane force wind warning or a hurricane warning or tropical storm, depending on where you are located. Some lakes are big enough to create their own weather so this isn’t just for ocean-goers. </a:t>
            </a:r>
          </a:p>
          <a:p>
            <a:pPr>
              <a:lnSpc>
                <a:spcPts val="2530"/>
              </a:lnSpc>
            </a:pPr>
            <a:endParaRPr lang="en-US" sz="2400" spc="56" dirty="0">
              <a:solidFill>
                <a:srgbClr val="000000"/>
              </a:solidFill>
              <a:latin typeface="Arial" panose="020B0604020202020204" pitchFamily="34" charset="0"/>
              <a:cs typeface="Arial" panose="020B0604020202020204" pitchFamily="34" charset="0"/>
            </a:endParaRPr>
          </a:p>
          <a:p>
            <a:pPr>
              <a:lnSpc>
                <a:spcPts val="2530"/>
              </a:lnSpc>
            </a:pPr>
            <a:r>
              <a:rPr lang="en-US" sz="2400" spc="56" dirty="0">
                <a:solidFill>
                  <a:srgbClr val="000000"/>
                </a:solidFill>
                <a:latin typeface="Arial" panose="020B0604020202020204" pitchFamily="34" charset="0"/>
                <a:cs typeface="Arial" panose="020B0604020202020204" pitchFamily="34" charset="0"/>
              </a:rPr>
              <a:t>The National Weather Service generally issues a storm warning for higher winds and wind gusts of 48 knots (89 km/h; 55 mph) to 63 knots (117 km/h; 72 mph) at sea and on many lakes in the United States. </a:t>
            </a:r>
          </a:p>
          <a:p>
            <a:pPr algn="l">
              <a:lnSpc>
                <a:spcPts val="2530"/>
              </a:lnSpc>
            </a:pPr>
            <a:endParaRPr lang="en-US" sz="2400" spc="56" dirty="0">
              <a:solidFill>
                <a:srgbClr val="000000"/>
              </a:solidFill>
              <a:latin typeface="Arial" panose="020B0604020202020204" pitchFamily="34" charset="0"/>
              <a:cs typeface="Arial" panose="020B0604020202020204" pitchFamily="34" charset="0"/>
            </a:endParaRPr>
          </a:p>
        </p:txBody>
      </p:sp>
      <p:sp>
        <p:nvSpPr>
          <p:cNvPr id="9" name="TextBox 9"/>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10" name="TextBox 10"/>
          <p:cNvSpPr txBox="1"/>
          <p:nvPr/>
        </p:nvSpPr>
        <p:spPr>
          <a:xfrm>
            <a:off x="272168" y="2154596"/>
            <a:ext cx="5682013"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OBSERVE WARNING SIGNS</a:t>
            </a:r>
          </a:p>
        </p:txBody>
      </p:sp>
      <p:sp>
        <p:nvSpPr>
          <p:cNvPr id="12" name="Freeform 3">
            <a:extLst>
              <a:ext uri="{FF2B5EF4-FFF2-40B4-BE49-F238E27FC236}">
                <a16:creationId xmlns:a16="http://schemas.microsoft.com/office/drawing/2014/main" id="{594DCBB2-E88F-EBB1-3D06-B2C0A40E058C}"/>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1" name="TextBox 11"/>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13</a:t>
            </a:r>
          </a:p>
        </p:txBody>
      </p:sp>
      <p:sp>
        <p:nvSpPr>
          <p:cNvPr id="2" name="Freeform 6">
            <a:extLst>
              <a:ext uri="{FF2B5EF4-FFF2-40B4-BE49-F238E27FC236}">
                <a16:creationId xmlns:a16="http://schemas.microsoft.com/office/drawing/2014/main" id="{8219DD80-08A4-CFB5-2CC7-3C969DC4EF6D}"/>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8371" r="21714"/>
          <a:stretch>
            <a:fillRect/>
          </a:stretch>
        </p:blipFill>
        <p:spPr>
          <a:xfrm>
            <a:off x="0" y="0"/>
            <a:ext cx="6942019" cy="92964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MAN OVERBOARD</a:t>
            </a:r>
          </a:p>
        </p:txBody>
      </p:sp>
      <p:sp>
        <p:nvSpPr>
          <p:cNvPr id="10" name="TextBox 10"/>
          <p:cNvSpPr txBox="1"/>
          <p:nvPr/>
        </p:nvSpPr>
        <p:spPr>
          <a:xfrm>
            <a:off x="7703098" y="2995321"/>
            <a:ext cx="10136271" cy="6091411"/>
          </a:xfrm>
          <a:prstGeom prst="rect">
            <a:avLst/>
          </a:prstGeom>
        </p:spPr>
        <p:txBody>
          <a:bodyPr lIns="0" tIns="0" rIns="0" bIns="0" rtlCol="0" anchor="t">
            <a:spAutoFit/>
          </a:bodyPr>
          <a:lstStyle/>
          <a:p>
            <a:pPr>
              <a:lnSpc>
                <a:spcPts val="2529"/>
              </a:lnSpc>
            </a:pPr>
            <a:r>
              <a:rPr lang="en-US" sz="2199" b="1" spc="103" dirty="0">
                <a:solidFill>
                  <a:srgbClr val="000000"/>
                </a:solidFill>
                <a:latin typeface="Arial" panose="020B0604020202020204" pitchFamily="34" charset="0"/>
                <a:cs typeface="Arial" panose="020B0604020202020204" pitchFamily="34" charset="0"/>
              </a:rPr>
              <a:t>Shout </a:t>
            </a:r>
            <a:r>
              <a:rPr lang="en-US" sz="2199" spc="103" dirty="0">
                <a:solidFill>
                  <a:srgbClr val="000000"/>
                </a:solidFill>
                <a:latin typeface="Arial" panose="020B0604020202020204" pitchFamily="34" charset="0"/>
                <a:cs typeface="Arial" panose="020B0604020202020204" pitchFamily="34" charset="0"/>
              </a:rPr>
              <a:t>– “Man overboard!”</a:t>
            </a:r>
          </a:p>
          <a:p>
            <a:pPr>
              <a:lnSpc>
                <a:spcPts val="2529"/>
              </a:lnSpc>
            </a:pPr>
            <a:r>
              <a:rPr lang="en-US" sz="2199" spc="103" dirty="0">
                <a:solidFill>
                  <a:srgbClr val="000000"/>
                </a:solidFill>
                <a:latin typeface="Arial" panose="020B0604020202020204" pitchFamily="34" charset="0"/>
                <a:cs typeface="Arial" panose="020B0604020202020204" pitchFamily="34" charset="0"/>
              </a:rPr>
              <a:t> </a:t>
            </a:r>
          </a:p>
          <a:p>
            <a:pPr>
              <a:lnSpc>
                <a:spcPts val="2529"/>
              </a:lnSpc>
            </a:pPr>
            <a:r>
              <a:rPr lang="en-US" sz="2199" b="1" spc="103" dirty="0">
                <a:solidFill>
                  <a:srgbClr val="000000"/>
                </a:solidFill>
                <a:latin typeface="Arial" panose="020B0604020202020204" pitchFamily="34" charset="0"/>
                <a:cs typeface="Arial" panose="020B0604020202020204" pitchFamily="34" charset="0"/>
              </a:rPr>
              <a:t>Spot</a:t>
            </a:r>
            <a:r>
              <a:rPr lang="en-US" sz="2199" spc="103" dirty="0">
                <a:solidFill>
                  <a:srgbClr val="000000"/>
                </a:solidFill>
                <a:latin typeface="Arial" panose="020B0604020202020204" pitchFamily="34" charset="0"/>
                <a:cs typeface="Arial" panose="020B0604020202020204" pitchFamily="34" charset="0"/>
              </a:rPr>
              <a:t> – Locate the person in the water and keep an eye on them at all times. With waves and the boat’s movement, it’s easy to lose track of your victim. </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a:lnSpc>
                <a:spcPts val="2529"/>
              </a:lnSpc>
            </a:pPr>
            <a:r>
              <a:rPr lang="en-US" sz="2199" b="1" spc="103" dirty="0">
                <a:solidFill>
                  <a:srgbClr val="000000"/>
                </a:solidFill>
                <a:latin typeface="Arial" panose="020B0604020202020204" pitchFamily="34" charset="0"/>
                <a:cs typeface="Arial" panose="020B0604020202020204" pitchFamily="34" charset="0"/>
              </a:rPr>
              <a:t>Throw</a:t>
            </a:r>
            <a:r>
              <a:rPr lang="en-US" sz="2199" spc="103" dirty="0">
                <a:solidFill>
                  <a:srgbClr val="000000"/>
                </a:solidFill>
                <a:latin typeface="Arial" panose="020B0604020202020204" pitchFamily="34" charset="0"/>
                <a:cs typeface="Arial" panose="020B0604020202020204" pitchFamily="34" charset="0"/>
              </a:rPr>
              <a:t> – Toss a flotation device into the water for the victim to latch onto. </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a:lnSpc>
                <a:spcPts val="2529"/>
              </a:lnSpc>
            </a:pPr>
            <a:r>
              <a:rPr lang="en-US" sz="2199" b="1" spc="103" dirty="0">
                <a:solidFill>
                  <a:srgbClr val="000000"/>
                </a:solidFill>
                <a:latin typeface="Arial" panose="020B0604020202020204" pitchFamily="34" charset="0"/>
                <a:cs typeface="Arial" panose="020B0604020202020204" pitchFamily="34" charset="0"/>
              </a:rPr>
              <a:t>Boat Turn Around</a:t>
            </a:r>
            <a:r>
              <a:rPr lang="en-US" sz="2199" spc="103" dirty="0">
                <a:solidFill>
                  <a:srgbClr val="000000"/>
                </a:solidFill>
                <a:latin typeface="Arial" panose="020B0604020202020204" pitchFamily="34" charset="0"/>
                <a:cs typeface="Arial" panose="020B0604020202020204" pitchFamily="34" charset="0"/>
              </a:rPr>
              <a:t>* – Turn back toward the victim to pick them up. </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a:lnSpc>
                <a:spcPts val="2529"/>
              </a:lnSpc>
            </a:pPr>
            <a:r>
              <a:rPr lang="en-US" sz="2199" b="1" spc="103" dirty="0">
                <a:solidFill>
                  <a:srgbClr val="000000"/>
                </a:solidFill>
                <a:latin typeface="Arial" panose="020B0604020202020204" pitchFamily="34" charset="0"/>
                <a:cs typeface="Arial" panose="020B0604020202020204" pitchFamily="34" charset="0"/>
              </a:rPr>
              <a:t>Pull or Climb </a:t>
            </a:r>
            <a:r>
              <a:rPr lang="en-US" sz="2199" spc="103" dirty="0">
                <a:solidFill>
                  <a:srgbClr val="000000"/>
                </a:solidFill>
                <a:latin typeface="Arial" panose="020B0604020202020204" pitchFamily="34" charset="0"/>
                <a:cs typeface="Arial" panose="020B0604020202020204" pitchFamily="34" charset="0"/>
              </a:rPr>
              <a:t>– Return to the victim’s side, toss a lifeline, and tow them in. Or you can pull the victim by the life vest into the boat. If they’re strong enough, they may be able to climb aboard via the swim ladder. </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a:lnSpc>
                <a:spcPts val="2529"/>
              </a:lnSpc>
            </a:pPr>
            <a:r>
              <a:rPr lang="en-US" sz="2199" i="1" spc="103" dirty="0">
                <a:solidFill>
                  <a:srgbClr val="000000"/>
                </a:solidFill>
                <a:latin typeface="Arial" panose="020B0604020202020204" pitchFamily="34" charset="0"/>
                <a:cs typeface="Arial" panose="020B0604020202020204" pitchFamily="34" charset="0"/>
              </a:rPr>
              <a:t>*Note: Two types of turns are used to quickly return to the point of origin: The elliptical (an oval racetrack-shaped turn) and the Williamson (most appropriate at night or in reduced visibility). We recommend conducting a search for "rescue turns" in your browser to find out how or to review.</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6FF767A7-1A17-06BE-6AF7-681BC606BF60}"/>
              </a:ext>
            </a:extLst>
          </p:cNvPr>
          <p:cNvSpPr/>
          <p:nvPr/>
        </p:nvSpPr>
        <p:spPr>
          <a:xfrm>
            <a:off x="-2" y="92964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14</a:t>
            </a:r>
          </a:p>
        </p:txBody>
      </p:sp>
      <p:sp>
        <p:nvSpPr>
          <p:cNvPr id="2" name="Freeform 6">
            <a:extLst>
              <a:ext uri="{FF2B5EF4-FFF2-40B4-BE49-F238E27FC236}">
                <a16:creationId xmlns:a16="http://schemas.microsoft.com/office/drawing/2014/main" id="{70410425-1719-2FCF-0EBD-885E96EFB3AA}"/>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851890"/>
            <a:ext cx="1048558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439222" y="2956402"/>
            <a:ext cx="10485583" cy="6463308"/>
          </a:xfrm>
          <a:prstGeom prst="rect">
            <a:avLst/>
          </a:prstGeom>
        </p:spPr>
        <p:txBody>
          <a:bodyPr lIns="0" tIns="0" rIns="0" bIns="0" rtlCol="0" anchor="t">
            <a:spAutoFit/>
          </a:bodyPr>
          <a:lstStyle/>
          <a:p>
            <a:pPr marL="388620" lvl="1" indent="-194310" algn="just">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Always test water depth before diving. If unable to see below water surface, don’t dive. </a:t>
            </a:r>
          </a:p>
          <a:p>
            <a:pPr algn="just">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gn="just">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Never dive into rivers or other moving bodies of water. Keep your arms extended above your head when diving.  </a:t>
            </a:r>
          </a:p>
          <a:p>
            <a:pPr algn="just">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gn="just">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Don’t drink. Drinking before a dive entails a number of risks, including nitrogen narcosis, heat loss, impaired judgment, and it affects the reaction time, attention span, and visual tracking, among others. </a:t>
            </a:r>
          </a:p>
          <a:p>
            <a:pPr algn="just">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gn="just">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Don’t smoke. It’s advisable to abstain from smoking at least 12 hours before your dive.   </a:t>
            </a:r>
          </a:p>
          <a:p>
            <a:pPr algn="just">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gn="just">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Get medically assessed. Some medical conditions are not compatible with diving. Even a common cold or sinus infection can prevent you from going under. </a:t>
            </a:r>
          </a:p>
          <a:p>
            <a:pPr algn="just">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gn="just">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Double check your gear. Whether you own your gear or rent it, always do a safety check. Inspect the gear for wear and tear; look for faulty zippers, cracked buckles, straps or frayed areas that could lead to leaks. Your regulator and tank should also get checked regularly for functional issues. </a:t>
            </a:r>
          </a:p>
          <a:p>
            <a:pPr algn="just">
              <a:lnSpc>
                <a:spcPts val="2070"/>
              </a:lnSpc>
            </a:pPr>
            <a:endParaRPr lang="en-US" sz="1800" i="1" spc="84" dirty="0">
              <a:solidFill>
                <a:srgbClr val="000000"/>
              </a:solidFill>
              <a:latin typeface="Arial" panose="020B0604020202020204" pitchFamily="34" charset="0"/>
              <a:cs typeface="Arial" panose="020B0604020202020204" pitchFamily="34" charset="0"/>
            </a:endParaRPr>
          </a:p>
          <a:p>
            <a:pPr algn="just">
              <a:lnSpc>
                <a:spcPts val="2070"/>
              </a:lnSpc>
            </a:pPr>
            <a:r>
              <a:rPr lang="en-US" sz="1800" b="1" i="1" spc="84" dirty="0">
                <a:solidFill>
                  <a:srgbClr val="000000"/>
                </a:solidFill>
                <a:latin typeface="Arial" panose="020B0604020202020204" pitchFamily="34" charset="0"/>
                <a:cs typeface="Arial" panose="020B0604020202020204" pitchFamily="34" charset="0"/>
              </a:rPr>
              <a:t>Disclaimer: </a:t>
            </a:r>
            <a:r>
              <a:rPr lang="en-US" sz="1800" i="1" spc="84" dirty="0">
                <a:solidFill>
                  <a:srgbClr val="000000"/>
                </a:solidFill>
                <a:latin typeface="Arial" panose="020B0604020202020204" pitchFamily="34" charset="0"/>
                <a:cs typeface="Arial" panose="020B0604020202020204" pitchFamily="34" charset="0"/>
              </a:rPr>
              <a:t>The information offered above is designed for educational purposes only. Do not rely solely on this information; seek professional advice on all matters related to scuba diving safety. If you have any further concerns or questions, consult with your guide, dive master or diving instructor. </a:t>
            </a:r>
          </a:p>
          <a:p>
            <a:pPr algn="just">
              <a:lnSpc>
                <a:spcPts val="2070"/>
              </a:lnSpc>
            </a:pPr>
            <a:endParaRPr lang="en-US" sz="1800" spc="84" dirty="0">
              <a:solidFill>
                <a:srgbClr val="000000"/>
              </a:solidFill>
              <a:latin typeface="Arial" panose="020B0604020202020204" pitchFamily="34" charset="0"/>
              <a:cs typeface="Arial" panose="020B0604020202020204" pitchFamily="34" charset="0"/>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DIVING SAFETY</a:t>
            </a:r>
          </a:p>
        </p:txBody>
      </p:sp>
      <p:sp>
        <p:nvSpPr>
          <p:cNvPr id="9" name="TextBox 9"/>
          <p:cNvSpPr txBox="1"/>
          <p:nvPr/>
        </p:nvSpPr>
        <p:spPr>
          <a:xfrm>
            <a:off x="272168" y="2154596"/>
            <a:ext cx="5682013"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OBSERVE WARNING SIGNS</a:t>
            </a:r>
          </a:p>
        </p:txBody>
      </p:sp>
      <p:pic>
        <p:nvPicPr>
          <p:cNvPr id="12" name="Picture 11" descr="A group of people in the water&#10;&#10;Description automatically generated with low confidence">
            <a:extLst>
              <a:ext uri="{FF2B5EF4-FFF2-40B4-BE49-F238E27FC236}">
                <a16:creationId xmlns:a16="http://schemas.microsoft.com/office/drawing/2014/main" id="{ECE619D4-2570-71A5-F5B0-7BF680EEFA8B}"/>
              </a:ext>
            </a:extLst>
          </p:cNvPr>
          <p:cNvPicPr>
            <a:picLocks noChangeAspect="1"/>
          </p:cNvPicPr>
          <p:nvPr/>
        </p:nvPicPr>
        <p:blipFill rotWithShape="1">
          <a:blip r:embed="rId2">
            <a:extLst>
              <a:ext uri="{28A0092B-C50C-407E-A947-70E740481C1C}">
                <a14:useLocalDpi xmlns:a14="http://schemas.microsoft.com/office/drawing/2010/main" val="0"/>
              </a:ext>
            </a:extLst>
          </a:blip>
          <a:srcRect l="27170" t="8066" r="26887" b="2089"/>
          <a:stretch/>
        </p:blipFill>
        <p:spPr>
          <a:xfrm>
            <a:off x="11201401" y="0"/>
            <a:ext cx="7086600" cy="9296400"/>
          </a:xfrm>
          <a:prstGeom prst="rect">
            <a:avLst/>
          </a:prstGeom>
        </p:spPr>
      </p:pic>
      <p:sp>
        <p:nvSpPr>
          <p:cNvPr id="6" name="Freeform 3">
            <a:extLst>
              <a:ext uri="{FF2B5EF4-FFF2-40B4-BE49-F238E27FC236}">
                <a16:creationId xmlns:a16="http://schemas.microsoft.com/office/drawing/2014/main" id="{36993D79-B539-4B86-4477-D64B0DEC9182}"/>
              </a:ext>
            </a:extLst>
          </p:cNvPr>
          <p:cNvSpPr/>
          <p:nvPr/>
        </p:nvSpPr>
        <p:spPr>
          <a:xfrm>
            <a:off x="-2" y="9270206"/>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15</a:t>
            </a:r>
          </a:p>
        </p:txBody>
      </p:sp>
      <p:sp>
        <p:nvSpPr>
          <p:cNvPr id="2" name="Freeform 6">
            <a:extLst>
              <a:ext uri="{FF2B5EF4-FFF2-40B4-BE49-F238E27FC236}">
                <a16:creationId xmlns:a16="http://schemas.microsoft.com/office/drawing/2014/main" id="{A8B68DF3-C89C-8610-4F27-F5048686EEBD}"/>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1960" r="11960"/>
          <a:stretch/>
        </p:blipFill>
        <p:spPr>
          <a:xfrm>
            <a:off x="542116" y="38100"/>
            <a:ext cx="5347819" cy="4688038"/>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l="13180" r="13180"/>
          <a:stretch/>
        </p:blipFill>
        <p:spPr>
          <a:xfrm>
            <a:off x="519581"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ALCOHOL SAFETY</a:t>
            </a:r>
          </a:p>
        </p:txBody>
      </p:sp>
      <p:sp>
        <p:nvSpPr>
          <p:cNvPr id="9" name="TextBox 9"/>
          <p:cNvSpPr txBox="1"/>
          <p:nvPr/>
        </p:nvSpPr>
        <p:spPr>
          <a:xfrm>
            <a:off x="6786163" y="6245218"/>
            <a:ext cx="10293270" cy="1795363"/>
          </a:xfrm>
          <a:prstGeom prst="rect">
            <a:avLst/>
          </a:prstGeom>
        </p:spPr>
        <p:txBody>
          <a:bodyPr lIns="0" tIns="0" rIns="0" bIns="0" rtlCol="0" anchor="t">
            <a:spAutoFit/>
          </a:bodyPr>
          <a:lstStyle/>
          <a:p>
            <a:pPr>
              <a:lnSpc>
                <a:spcPts val="2760"/>
              </a:lnSpc>
            </a:pPr>
            <a:r>
              <a:rPr lang="en-US" sz="2400" spc="112" dirty="0">
                <a:solidFill>
                  <a:srgbClr val="000000"/>
                </a:solidFill>
                <a:latin typeface="Arial" panose="020B0604020202020204" pitchFamily="34" charset="0"/>
                <a:cs typeface="Arial" panose="020B0604020202020204" pitchFamily="34" charset="0"/>
              </a:rPr>
              <a:t>For some, summer activities may include alcohol, but risky drinking can put a chill on summer fun, says the National Institute on Alcohol Abuse and Alcoholism. For more information on preventing problems with alcohol this summer, and tips on cutting back, visit: </a:t>
            </a:r>
            <a:r>
              <a:rPr lang="en-US" sz="2400" u="sng" spc="112" dirty="0">
                <a:solidFill>
                  <a:srgbClr val="000000"/>
                </a:solidFill>
                <a:latin typeface="Arial" panose="020B0604020202020204" pitchFamily="34" charset="0"/>
                <a:cs typeface="Arial" panose="020B0604020202020204" pitchFamily="34" charset="0"/>
              </a:rPr>
              <a:t>https://www.rethinkingdrinking.niaaa.nih.gov</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16</a:t>
            </a:r>
          </a:p>
        </p:txBody>
      </p:sp>
      <p:sp>
        <p:nvSpPr>
          <p:cNvPr id="11" name="Freeform 6">
            <a:extLst>
              <a:ext uri="{FF2B5EF4-FFF2-40B4-BE49-F238E27FC236}">
                <a16:creationId xmlns:a16="http://schemas.microsoft.com/office/drawing/2014/main" id="{7C1ABD81-8AFD-38ED-520C-D60CC2D4590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25070" r="25070"/>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AFLOAT DRINKING</a:t>
            </a:r>
          </a:p>
        </p:txBody>
      </p:sp>
      <p:sp>
        <p:nvSpPr>
          <p:cNvPr id="8" name="TextBox 8"/>
          <p:cNvSpPr txBox="1"/>
          <p:nvPr/>
        </p:nvSpPr>
        <p:spPr>
          <a:xfrm>
            <a:off x="7484888" y="2226693"/>
            <a:ext cx="4679478"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NOT WORTH THE RISK</a:t>
            </a:r>
          </a:p>
        </p:txBody>
      </p:sp>
      <p:sp>
        <p:nvSpPr>
          <p:cNvPr id="10" name="TextBox 10"/>
          <p:cNvSpPr txBox="1"/>
          <p:nvPr/>
        </p:nvSpPr>
        <p:spPr>
          <a:xfrm>
            <a:off x="7724107" y="3093402"/>
            <a:ext cx="9825228" cy="4142160"/>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al" panose="020B0604020202020204" pitchFamily="34" charset="0"/>
                <a:cs typeface="Arial" panose="020B0604020202020204" pitchFamily="34" charset="0"/>
              </a:rPr>
              <a:t>The U.S. Coast Guard reports that alcohol use contributes to 19% of boating deaths in which the primary cause is known, making alcohol the leading known contributor of fatal boating accidents.</a:t>
            </a:r>
          </a:p>
          <a:p>
            <a:pPr>
              <a:lnSpc>
                <a:spcPts val="2530"/>
              </a:lnSpc>
            </a:pPr>
            <a:endParaRPr lang="en-US" sz="2200" spc="103"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200" spc="103" dirty="0">
                <a:solidFill>
                  <a:srgbClr val="000000"/>
                </a:solidFill>
                <a:latin typeface="Arial" panose="020B0604020202020204" pitchFamily="34" charset="0"/>
                <a:cs typeface="Arial" panose="020B0604020202020204" pitchFamily="34" charset="0"/>
              </a:rPr>
              <a:t>70% of water recreation deaths involve alcohol (Centers for Disease Control).</a:t>
            </a:r>
          </a:p>
          <a:p>
            <a:pPr>
              <a:lnSpc>
                <a:spcPts val="2530"/>
              </a:lnSpc>
            </a:pPr>
            <a:endParaRPr lang="en-US" sz="2200" spc="103" dirty="0">
              <a:solidFill>
                <a:srgbClr val="000000"/>
              </a:solidFill>
              <a:latin typeface="Arial" panose="020B0604020202020204" pitchFamily="34" charset="0"/>
              <a:cs typeface="Arial" panose="020B0604020202020204" pitchFamily="34" charset="0"/>
            </a:endParaRPr>
          </a:p>
          <a:p>
            <a:pPr algn="ctr">
              <a:lnSpc>
                <a:spcPts val="4800"/>
              </a:lnSpc>
            </a:pPr>
            <a:r>
              <a:rPr lang="en-US" sz="2400" b="1" spc="103" dirty="0">
                <a:solidFill>
                  <a:srgbClr val="000000"/>
                </a:solidFill>
                <a:latin typeface="Arial" panose="020B0604020202020204" pitchFamily="34" charset="0"/>
                <a:cs typeface="Arial" panose="020B0604020202020204" pitchFamily="34" charset="0"/>
              </a:rPr>
              <a:t>DID YOU KNOW?</a:t>
            </a:r>
          </a:p>
          <a:p>
            <a:pPr>
              <a:lnSpc>
                <a:spcPts val="2530"/>
              </a:lnSpc>
            </a:pPr>
            <a:r>
              <a:rPr lang="en-US" sz="2200" spc="103" dirty="0">
                <a:solidFill>
                  <a:srgbClr val="000000"/>
                </a:solidFill>
                <a:latin typeface="Arial" panose="020B0604020202020204" pitchFamily="34" charset="0"/>
                <a:cs typeface="Arial" panose="020B0604020202020204" pitchFamily="34" charset="0"/>
              </a:rPr>
              <a:t>A boat operator is likely to become impaired quicker than a driver. </a:t>
            </a:r>
          </a:p>
          <a:p>
            <a:pPr>
              <a:lnSpc>
                <a:spcPts val="2530"/>
              </a:lnSpc>
            </a:pPr>
            <a:endParaRPr lang="en-US" sz="2200" spc="103" dirty="0">
              <a:solidFill>
                <a:srgbClr val="000000"/>
              </a:solidFill>
              <a:latin typeface="Arial" panose="020B0604020202020204" pitchFamily="34" charset="0"/>
              <a:cs typeface="Arial" panose="020B0604020202020204" pitchFamily="34" charset="0"/>
            </a:endParaRPr>
          </a:p>
          <a:p>
            <a:pPr algn="l">
              <a:lnSpc>
                <a:spcPts val="2530"/>
              </a:lnSpc>
            </a:pPr>
            <a:r>
              <a:rPr lang="en-US" sz="2200" spc="103" dirty="0">
                <a:solidFill>
                  <a:srgbClr val="000000"/>
                </a:solidFill>
                <a:latin typeface="Arial" panose="020B0604020202020204" pitchFamily="34" charset="0"/>
                <a:cs typeface="Arial" panose="020B0604020202020204" pitchFamily="34" charset="0"/>
              </a:rPr>
              <a:t>The penalties for Boating Under the Influence (BUI) can include significant fines, revocation of operator privileges and severe jail terms. </a:t>
            </a:r>
          </a:p>
        </p:txBody>
      </p:sp>
      <p:sp>
        <p:nvSpPr>
          <p:cNvPr id="11" name="Freeform 3">
            <a:extLst>
              <a:ext uri="{FF2B5EF4-FFF2-40B4-BE49-F238E27FC236}">
                <a16:creationId xmlns:a16="http://schemas.microsoft.com/office/drawing/2014/main" id="{45EE2959-0996-7A55-36E2-74BC06EA7FE4}"/>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17</a:t>
            </a:r>
          </a:p>
        </p:txBody>
      </p:sp>
      <p:sp>
        <p:nvSpPr>
          <p:cNvPr id="2" name="Freeform 6">
            <a:extLst>
              <a:ext uri="{FF2B5EF4-FFF2-40B4-BE49-F238E27FC236}">
                <a16:creationId xmlns:a16="http://schemas.microsoft.com/office/drawing/2014/main" id="{641B8CB3-16B7-6EAB-908E-F5E3B1F9EEDD}"/>
              </a:ext>
            </a:extLst>
          </p:cNvPr>
          <p:cNvSpPr/>
          <p:nvPr/>
        </p:nvSpPr>
        <p:spPr>
          <a:xfrm>
            <a:off x="7534984" y="93345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 y="851890"/>
            <a:ext cx="11091861"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rotWithShape="1">
          <a:blip r:embed="rId2">
            <a:extLst>
              <a:ext uri="{28A0092B-C50C-407E-A947-70E740481C1C}">
                <a14:useLocalDpi xmlns:a14="http://schemas.microsoft.com/office/drawing/2010/main" val="0"/>
              </a:ext>
            </a:extLst>
          </a:blip>
          <a:srcRect l="31831" r="18777"/>
          <a:stretch/>
        </p:blipFill>
        <p:spPr>
          <a:xfrm>
            <a:off x="11430011" y="0"/>
            <a:ext cx="6857989" cy="9258300"/>
          </a:xfrm>
          <a:prstGeom prst="rect">
            <a:avLst/>
          </a:prstGeom>
        </p:spPr>
      </p:pic>
      <p:sp>
        <p:nvSpPr>
          <p:cNvPr id="7" name="TextBox 7"/>
          <p:cNvSpPr txBox="1"/>
          <p:nvPr/>
        </p:nvSpPr>
        <p:spPr>
          <a:xfrm>
            <a:off x="439222" y="2956402"/>
            <a:ext cx="10485583" cy="5401607"/>
          </a:xfrm>
          <a:prstGeom prst="rect">
            <a:avLst/>
          </a:prstGeom>
        </p:spPr>
        <p:txBody>
          <a:bodyPr lIns="0" tIns="0" rIns="0" bIns="0" rtlCol="0" anchor="t">
            <a:spAutoFit/>
          </a:bodyPr>
          <a:lstStyle/>
          <a:p>
            <a:pPr>
              <a:lnSpc>
                <a:spcPts val="2529"/>
              </a:lnSpc>
            </a:pPr>
            <a:r>
              <a:rPr lang="en-US" sz="2400" spc="103" dirty="0">
                <a:solidFill>
                  <a:srgbClr val="000000"/>
                </a:solidFill>
                <a:latin typeface="Arial" panose="020B0604020202020204" pitchFamily="34" charset="0"/>
                <a:cs typeface="Arial" panose="020B0604020202020204" pitchFamily="34" charset="0"/>
              </a:rPr>
              <a:t>The sun causes your body to sweat to stay cool, and if those fluids aren’t replaced, your body will undergo adverse reactions. You may feel extremely thirsty, dizzy or fatigued.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a:lnSpc>
                <a:spcPts val="2529"/>
              </a:lnSpc>
            </a:pPr>
            <a:r>
              <a:rPr lang="en-US" sz="2400" spc="103" dirty="0">
                <a:solidFill>
                  <a:srgbClr val="000000"/>
                </a:solidFill>
                <a:latin typeface="Arial" panose="020B0604020202020204" pitchFamily="34" charset="0"/>
                <a:cs typeface="Arial" panose="020B0604020202020204" pitchFamily="34" charset="0"/>
              </a:rPr>
              <a:t>When people drink they may become lackadaisical and reckless, which can have dangerous implications when water is involved.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a:lnSpc>
                <a:spcPts val="2529"/>
              </a:lnSpc>
            </a:pPr>
            <a:r>
              <a:rPr lang="en-US" sz="2400" spc="103" dirty="0">
                <a:solidFill>
                  <a:srgbClr val="000000"/>
                </a:solidFill>
                <a:latin typeface="Arial" panose="020B0604020202020204" pitchFamily="34" charset="0"/>
                <a:cs typeface="Arial" panose="020B0604020202020204" pitchFamily="34" charset="0"/>
              </a:rPr>
              <a:t>If you are drinking in or near a body of water be aware that you may lack the dexterity needed to stay afloat, which can increase your risk of drowning (the third leading cause of unintentional injury and death worldwide and fifth in the United States). Sun and heat exposure only amplifies this risk.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a:lnSpc>
                <a:spcPts val="2529"/>
              </a:lnSpc>
            </a:pPr>
            <a:r>
              <a:rPr lang="en-US" sz="2400" spc="103" dirty="0">
                <a:solidFill>
                  <a:srgbClr val="000000"/>
                </a:solidFill>
                <a:latin typeface="Arial" panose="020B0604020202020204" pitchFamily="34" charset="0"/>
                <a:cs typeface="Arial" panose="020B0604020202020204" pitchFamily="34" charset="0"/>
              </a:rPr>
              <a:t>Also, the physical exertion of swimming on a hot day paired with alcohol consumption can lead to overheating – a risk factor for heat syncope (fainting), which can have deadly consequences.</a:t>
            </a:r>
          </a:p>
          <a:p>
            <a:pPr algn="just">
              <a:lnSpc>
                <a:spcPts val="2070"/>
              </a:lnSpc>
            </a:pPr>
            <a:endParaRPr lang="en-US" sz="2400" spc="103" dirty="0">
              <a:solidFill>
                <a:srgbClr val="000000"/>
              </a:solidFill>
              <a:latin typeface="Arial" panose="020B0604020202020204" pitchFamily="34" charset="0"/>
              <a:cs typeface="Arial" panose="020B0604020202020204" pitchFamily="34" charset="0"/>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MIXING SUN AND ALCOHOL</a:t>
            </a:r>
          </a:p>
        </p:txBody>
      </p:sp>
      <p:sp>
        <p:nvSpPr>
          <p:cNvPr id="9" name="TextBox 9"/>
          <p:cNvSpPr txBox="1"/>
          <p:nvPr/>
        </p:nvSpPr>
        <p:spPr>
          <a:xfrm>
            <a:off x="272168" y="2154596"/>
            <a:ext cx="991177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BOTH ALCOHOL AND THE SUN CAN CAUSE DEHYDRATION</a:t>
            </a:r>
          </a:p>
        </p:txBody>
      </p:sp>
      <p:sp>
        <p:nvSpPr>
          <p:cNvPr id="11" name="Freeform 3">
            <a:extLst>
              <a:ext uri="{FF2B5EF4-FFF2-40B4-BE49-F238E27FC236}">
                <a16:creationId xmlns:a16="http://schemas.microsoft.com/office/drawing/2014/main" id="{8FD8436D-2326-B629-850B-C9CBF852ACAE}"/>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18</a:t>
            </a:r>
          </a:p>
        </p:txBody>
      </p:sp>
      <p:sp>
        <p:nvSpPr>
          <p:cNvPr id="2" name="Freeform 6">
            <a:extLst>
              <a:ext uri="{FF2B5EF4-FFF2-40B4-BE49-F238E27FC236}">
                <a16:creationId xmlns:a16="http://schemas.microsoft.com/office/drawing/2014/main" id="{649410CD-0BD9-B5CF-489C-1CE73637576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BOATERS' HYPNOSIS</a:t>
            </a:r>
          </a:p>
        </p:txBody>
      </p:sp>
      <p:sp>
        <p:nvSpPr>
          <p:cNvPr id="8" name="TextBox 8"/>
          <p:cNvSpPr txBox="1"/>
          <p:nvPr/>
        </p:nvSpPr>
        <p:spPr>
          <a:xfrm>
            <a:off x="7484888" y="2226693"/>
            <a:ext cx="6851865"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FATIGUE CAUSED BY HOURS OF BOATING</a:t>
            </a:r>
          </a:p>
        </p:txBody>
      </p:sp>
      <p:sp>
        <p:nvSpPr>
          <p:cNvPr id="10" name="TextBox 10"/>
          <p:cNvSpPr txBox="1"/>
          <p:nvPr/>
        </p:nvSpPr>
        <p:spPr>
          <a:xfrm>
            <a:off x="7467600" y="3093402"/>
            <a:ext cx="9825228" cy="4809009"/>
          </a:xfrm>
          <a:prstGeom prst="rect">
            <a:avLst/>
          </a:prstGeom>
        </p:spPr>
        <p:txBody>
          <a:bodyPr lIns="0" tIns="0" rIns="0" bIns="0" rtlCol="0" anchor="t">
            <a:spAutoFit/>
          </a:bodyPr>
          <a:lstStyle/>
          <a:p>
            <a:pPr>
              <a:lnSpc>
                <a:spcPts val="2530"/>
              </a:lnSpc>
            </a:pPr>
            <a:r>
              <a:rPr lang="en-US" sz="2400" spc="103" dirty="0">
                <a:solidFill>
                  <a:srgbClr val="000000"/>
                </a:solidFill>
                <a:latin typeface="Arial" panose="020B0604020202020204" pitchFamily="34" charset="0"/>
                <a:cs typeface="Arial" panose="020B0604020202020204" pitchFamily="34" charset="0"/>
              </a:rPr>
              <a:t>Boat U.S. Foundation: "Stressors, such as exposure to noise, vibration, sun, glare, wind, and the motion of the water, affect boat operators and passengers, thus drinking while boating is even more dangerous than drinking and driving.</a:t>
            </a:r>
          </a:p>
          <a:p>
            <a:pPr>
              <a:lnSpc>
                <a:spcPts val="2530"/>
              </a:lnSpc>
            </a:pPr>
            <a:endParaRPr lang="en-US" sz="2400" spc="103" dirty="0">
              <a:solidFill>
                <a:srgbClr val="000000"/>
              </a:solidFill>
              <a:latin typeface="Arial" panose="020B0604020202020204" pitchFamily="34" charset="0"/>
              <a:cs typeface="Arial" panose="020B0604020202020204" pitchFamily="34" charset="0"/>
            </a:endParaRPr>
          </a:p>
          <a:p>
            <a:pPr>
              <a:lnSpc>
                <a:spcPts val="2530"/>
              </a:lnSpc>
            </a:pPr>
            <a:r>
              <a:rPr lang="en-US" sz="2400" spc="103" dirty="0">
                <a:solidFill>
                  <a:srgbClr val="000000"/>
                </a:solidFill>
                <a:latin typeface="Arial" panose="020B0604020202020204" pitchFamily="34" charset="0"/>
                <a:cs typeface="Arial" panose="020B0604020202020204" pitchFamily="34" charset="0"/>
              </a:rPr>
              <a:t>"</a:t>
            </a:r>
            <a:r>
              <a:rPr lang="en-US" sz="2400" spc="56" dirty="0">
                <a:solidFill>
                  <a:srgbClr val="000000"/>
                </a:solidFill>
                <a:latin typeface="Arial" panose="020B0604020202020204" pitchFamily="34" charset="0"/>
                <a:cs typeface="Arial" panose="020B0604020202020204" pitchFamily="34" charset="0"/>
              </a:rPr>
              <a:t>Research shows that hours of exposure to boating stressors produces a kind of fatigue or ‘boater’s hypnosis,’ which slows reaction time almost as much as if you were legally drunk. Adding alcohol or drugs to boating stress factors intensifies their affects each drink multiplies your accident risk." </a:t>
            </a:r>
          </a:p>
          <a:p>
            <a:pPr>
              <a:lnSpc>
                <a:spcPts val="2530"/>
              </a:lnSpc>
            </a:pPr>
            <a:endParaRPr lang="en-US" sz="2400" spc="56" dirty="0">
              <a:solidFill>
                <a:srgbClr val="000000"/>
              </a:solidFill>
              <a:latin typeface="Arial" panose="020B0604020202020204" pitchFamily="34" charset="0"/>
              <a:cs typeface="Arial" panose="020B0604020202020204" pitchFamily="34" charset="0"/>
            </a:endParaRPr>
          </a:p>
          <a:p>
            <a:pPr algn="l">
              <a:lnSpc>
                <a:spcPts val="2530"/>
              </a:lnSpc>
            </a:pPr>
            <a:r>
              <a:rPr lang="en-US" sz="2400" spc="56" dirty="0">
                <a:solidFill>
                  <a:srgbClr val="000000"/>
                </a:solidFill>
                <a:latin typeface="Arial" panose="020B0604020202020204" pitchFamily="34" charset="0"/>
                <a:cs typeface="Arial" panose="020B0604020202020204" pitchFamily="34" charset="0"/>
              </a:rPr>
              <a:t>That’s why boaters should never drink when operating a boat. Every state has strict drinking and boating laws – you can be arrested on the water. Yes, you can get a BUI punishable using the same criteria as Driving Under the Influence (DUI).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8455" t="-412" r="23938" b="412"/>
          <a:stretch/>
        </p:blipFill>
        <p:spPr>
          <a:xfrm>
            <a:off x="0" y="-38100"/>
            <a:ext cx="6629400" cy="9296400"/>
          </a:xfrm>
          <a:prstGeom prst="rect">
            <a:avLst/>
          </a:prstGeom>
        </p:spPr>
      </p:pic>
      <p:sp>
        <p:nvSpPr>
          <p:cNvPr id="11" name="Freeform 3">
            <a:extLst>
              <a:ext uri="{FF2B5EF4-FFF2-40B4-BE49-F238E27FC236}">
                <a16:creationId xmlns:a16="http://schemas.microsoft.com/office/drawing/2014/main" id="{27A08A56-44B2-0A98-B4CA-1F0DDD5B980B}"/>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19</a:t>
            </a:r>
          </a:p>
        </p:txBody>
      </p:sp>
      <p:sp>
        <p:nvSpPr>
          <p:cNvPr id="2" name="Freeform 6">
            <a:extLst>
              <a:ext uri="{FF2B5EF4-FFF2-40B4-BE49-F238E27FC236}">
                <a16:creationId xmlns:a16="http://schemas.microsoft.com/office/drawing/2014/main" id="{CD984041-72DA-3D20-B618-DA70A22254C5}"/>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sky, beach&#10;&#10;Description automatically generated">
            <a:extLst>
              <a:ext uri="{FF2B5EF4-FFF2-40B4-BE49-F238E27FC236}">
                <a16:creationId xmlns:a16="http://schemas.microsoft.com/office/drawing/2014/main" id="{33BAA074-E3E3-4422-1EB4-B20CDE6585EF}"/>
              </a:ext>
            </a:extLst>
          </p:cNvPr>
          <p:cNvPicPr>
            <a:picLocks noChangeAspect="1"/>
          </p:cNvPicPr>
          <p:nvPr/>
        </p:nvPicPr>
        <p:blipFill rotWithShape="1">
          <a:blip r:embed="rId2">
            <a:extLst>
              <a:ext uri="{28A0092B-C50C-407E-A947-70E740481C1C}">
                <a14:useLocalDpi xmlns:a14="http://schemas.microsoft.com/office/drawing/2010/main" val="0"/>
              </a:ext>
            </a:extLst>
          </a:blip>
          <a:srcRect r="550" b="6202"/>
          <a:stretch/>
        </p:blipFill>
        <p:spPr>
          <a:xfrm>
            <a:off x="0" y="-659674"/>
            <a:ext cx="18288000" cy="10946674"/>
          </a:xfrm>
          <a:prstGeom prst="rect">
            <a:avLst/>
          </a:prstGeom>
        </p:spPr>
      </p:pic>
      <p:grpSp>
        <p:nvGrpSpPr>
          <p:cNvPr id="6" name="Group 2">
            <a:extLst>
              <a:ext uri="{FF2B5EF4-FFF2-40B4-BE49-F238E27FC236}">
                <a16:creationId xmlns:a16="http://schemas.microsoft.com/office/drawing/2014/main" id="{03BE205D-52C5-EC53-A018-1607D7D0DC70}"/>
              </a:ext>
            </a:extLst>
          </p:cNvPr>
          <p:cNvGrpSpPr/>
          <p:nvPr/>
        </p:nvGrpSpPr>
        <p:grpSpPr>
          <a:xfrm>
            <a:off x="5108410" y="1732471"/>
            <a:ext cx="5943600" cy="7983027"/>
            <a:chOff x="0" y="0"/>
            <a:chExt cx="8566047" cy="6186311"/>
          </a:xfrm>
          <a:solidFill>
            <a:schemeClr val="accent3">
              <a:lumMod val="20000"/>
              <a:lumOff val="80000"/>
            </a:schemeClr>
          </a:solidFill>
        </p:grpSpPr>
        <p:sp>
          <p:nvSpPr>
            <p:cNvPr id="7" name="Freeform 3">
              <a:extLst>
                <a:ext uri="{FF2B5EF4-FFF2-40B4-BE49-F238E27FC236}">
                  <a16:creationId xmlns:a16="http://schemas.microsoft.com/office/drawing/2014/main" id="{DB9D5F8B-BEFC-EE33-DE15-0726DBA0B3A2}"/>
                </a:ext>
              </a:extLst>
            </p:cNvPr>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txBody>
            <a:bodyPr/>
            <a:lstStyle/>
            <a:p>
              <a:endParaRPr lang="en-US"/>
            </a:p>
          </p:txBody>
        </p:sp>
      </p:grpSp>
      <p:sp>
        <p:nvSpPr>
          <p:cNvPr id="8" name="Freeform 6">
            <a:extLst>
              <a:ext uri="{FF2B5EF4-FFF2-40B4-BE49-F238E27FC236}">
                <a16:creationId xmlns:a16="http://schemas.microsoft.com/office/drawing/2014/main" id="{3BE90C50-BD67-ECC7-5F97-2BEC9D70B499}"/>
              </a:ext>
            </a:extLst>
          </p:cNvPr>
          <p:cNvSpPr/>
          <p:nvPr/>
        </p:nvSpPr>
        <p:spPr>
          <a:xfrm>
            <a:off x="6705600" y="190500"/>
            <a:ext cx="9677400" cy="1226239"/>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pPr algn="ctr">
              <a:lnSpc>
                <a:spcPct val="150000"/>
              </a:lnSpc>
            </a:pPr>
            <a:r>
              <a:rPr lang="en-US" sz="4800" spc="5" dirty="0">
                <a:gradFill>
                  <a:gsLst>
                    <a:gs pos="0">
                      <a:srgbClr val="FF7C00"/>
                    </a:gs>
                    <a:gs pos="100000">
                      <a:srgbClr val="FAE30E"/>
                    </a:gs>
                  </a:gsLst>
                  <a:lin ang="5400000" scaled="1"/>
                </a:gradFill>
                <a:latin typeface="Gordita Bold"/>
              </a:rPr>
              <a:t> SUMMER SAFETY MENU</a:t>
            </a:r>
          </a:p>
        </p:txBody>
      </p:sp>
      <p:pic>
        <p:nvPicPr>
          <p:cNvPr id="9" name="Picture 8" descr="A picture containing text&#10;&#10;Description automatically generated">
            <a:extLst>
              <a:ext uri="{FF2B5EF4-FFF2-40B4-BE49-F238E27FC236}">
                <a16:creationId xmlns:a16="http://schemas.microsoft.com/office/drawing/2014/main" id="{413E4067-572D-DA61-85B0-C0679623C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190" y="-114300"/>
            <a:ext cx="4038341" cy="2140639"/>
          </a:xfrm>
          <a:prstGeom prst="rect">
            <a:avLst/>
          </a:prstGeom>
        </p:spPr>
      </p:pic>
      <p:sp>
        <p:nvSpPr>
          <p:cNvPr id="11" name="TextBox 10">
            <a:extLst>
              <a:ext uri="{FF2B5EF4-FFF2-40B4-BE49-F238E27FC236}">
                <a16:creationId xmlns:a16="http://schemas.microsoft.com/office/drawing/2014/main" id="{0931BDF9-5E82-C97E-9A6D-1919E86C6E76}"/>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02</a:t>
            </a:r>
          </a:p>
        </p:txBody>
      </p:sp>
      <p:grpSp>
        <p:nvGrpSpPr>
          <p:cNvPr id="15" name="Group 2">
            <a:extLst>
              <a:ext uri="{FF2B5EF4-FFF2-40B4-BE49-F238E27FC236}">
                <a16:creationId xmlns:a16="http://schemas.microsoft.com/office/drawing/2014/main" id="{ABC5EE44-9D21-EC1E-A1E7-9911AE388775}"/>
              </a:ext>
            </a:extLst>
          </p:cNvPr>
          <p:cNvGrpSpPr/>
          <p:nvPr/>
        </p:nvGrpSpPr>
        <p:grpSpPr>
          <a:xfrm>
            <a:off x="11895768" y="1732472"/>
            <a:ext cx="5943600" cy="7983028"/>
            <a:chOff x="0" y="0"/>
            <a:chExt cx="8566047" cy="6186311"/>
          </a:xfrm>
          <a:solidFill>
            <a:schemeClr val="accent3">
              <a:lumMod val="20000"/>
              <a:lumOff val="80000"/>
            </a:schemeClr>
          </a:solidFill>
        </p:grpSpPr>
        <p:sp>
          <p:nvSpPr>
            <p:cNvPr id="16" name="Freeform 3">
              <a:extLst>
                <a:ext uri="{FF2B5EF4-FFF2-40B4-BE49-F238E27FC236}">
                  <a16:creationId xmlns:a16="http://schemas.microsoft.com/office/drawing/2014/main" id="{E3FE55B1-E597-C8B7-1393-890BBC564523}"/>
                </a:ext>
              </a:extLst>
            </p:cNvPr>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txBody>
            <a:bodyPr/>
            <a:lstStyle/>
            <a:p>
              <a:endParaRPr lang="en-US"/>
            </a:p>
          </p:txBody>
        </p:sp>
      </p:grpSp>
      <p:sp>
        <p:nvSpPr>
          <p:cNvPr id="14" name="TextBox 13">
            <a:extLst>
              <a:ext uri="{FF2B5EF4-FFF2-40B4-BE49-F238E27FC236}">
                <a16:creationId xmlns:a16="http://schemas.microsoft.com/office/drawing/2014/main" id="{7D49A579-3FA1-CCCA-4563-0608E0F3F77E}"/>
              </a:ext>
            </a:extLst>
          </p:cNvPr>
          <p:cNvSpPr txBox="1"/>
          <p:nvPr/>
        </p:nvSpPr>
        <p:spPr>
          <a:xfrm>
            <a:off x="5410200" y="1912968"/>
            <a:ext cx="5486400" cy="747897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hlinkClick r:id="rId4" action="ppaction://hlinksldjump"/>
              </a:rPr>
              <a:t>Introduction</a:t>
            </a:r>
            <a:r>
              <a:rPr lang="en-US" sz="2000" dirty="0">
                <a:latin typeface="Arial" panose="020B0604020202020204" pitchFamily="34" charset="0"/>
                <a:cs typeface="Arial" panose="020B0604020202020204" pitchFamily="34" charset="0"/>
              </a:rPr>
              <a:t> 				3 </a:t>
            </a:r>
            <a:r>
              <a:rPr lang="en-US" sz="2000" u="sng"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hlinkClick r:id="rId5" action="ppaction://hlinksldjump"/>
              </a:rPr>
              <a:t>Last Summer Fatalities</a:t>
            </a:r>
            <a:r>
              <a:rPr lang="en-US" sz="2000" dirty="0">
                <a:latin typeface="Arial" panose="020B0604020202020204" pitchFamily="34" charset="0"/>
                <a:cs typeface="Arial" panose="020B0604020202020204" pitchFamily="34" charset="0"/>
              </a:rPr>
              <a:t> 			4</a:t>
            </a:r>
          </a:p>
          <a:p>
            <a:r>
              <a:rPr lang="en-US" sz="2000" dirty="0">
                <a:latin typeface="Arial" panose="020B0604020202020204" pitchFamily="34" charset="0"/>
                <a:cs typeface="Arial" panose="020B0604020202020204" pitchFamily="34" charset="0"/>
                <a:hlinkClick r:id="rId6" action="ppaction://hlinksldjump"/>
              </a:rPr>
              <a:t>Risk Management</a:t>
            </a:r>
            <a:r>
              <a:rPr lang="en-US" sz="2000" dirty="0">
                <a:latin typeface="Arial" panose="020B0604020202020204" pitchFamily="34" charset="0"/>
                <a:cs typeface="Arial" panose="020B0604020202020204" pitchFamily="34" charset="0"/>
              </a:rPr>
              <a:t> 			5</a:t>
            </a:r>
          </a:p>
          <a:p>
            <a:r>
              <a:rPr lang="en-US" sz="2000" dirty="0">
                <a:latin typeface="Arial" panose="020B0604020202020204" pitchFamily="34" charset="0"/>
                <a:cs typeface="Arial" panose="020B0604020202020204" pitchFamily="34" charset="0"/>
                <a:hlinkClick r:id="rId7" action="ppaction://hlinksldjump"/>
              </a:rPr>
              <a:t>Water-Related Activities</a:t>
            </a:r>
            <a:r>
              <a:rPr lang="en-US" sz="2000" dirty="0">
                <a:latin typeface="Arial" panose="020B0604020202020204" pitchFamily="34" charset="0"/>
                <a:cs typeface="Arial" panose="020B0604020202020204" pitchFamily="34" charset="0"/>
              </a:rPr>
              <a:t> 	    	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8" action="ppaction://hlinksldjump"/>
              </a:rPr>
              <a:t>Adult Swimming Safety</a:t>
            </a:r>
            <a:r>
              <a:rPr lang="en-US" sz="2000" dirty="0">
                <a:latin typeface="Arial" panose="020B0604020202020204" pitchFamily="34" charset="0"/>
                <a:cs typeface="Arial" panose="020B0604020202020204" pitchFamily="34" charset="0"/>
              </a:rPr>
              <a:t>  	7-8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9" action="ppaction://hlinksldjump"/>
              </a:rPr>
              <a:t>Pool Chemical Safety</a:t>
            </a:r>
            <a:r>
              <a:rPr lang="en-US" sz="2000" dirty="0">
                <a:latin typeface="Arial" panose="020B0604020202020204" pitchFamily="34" charset="0"/>
                <a:cs typeface="Arial" panose="020B0604020202020204" pitchFamily="34" charset="0"/>
              </a:rPr>
              <a:t>      	9-10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0" action="ppaction://hlinksldjump"/>
              </a:rPr>
              <a:t>Boating Safety</a:t>
            </a:r>
            <a:r>
              <a:rPr lang="en-US" sz="2000" dirty="0">
                <a:latin typeface="Arial" panose="020B0604020202020204" pitchFamily="34" charset="0"/>
                <a:cs typeface="Arial" panose="020B0604020202020204" pitchFamily="34" charset="0"/>
              </a:rPr>
              <a:t> 			11-14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1" action="ppaction://hlinksldjump"/>
              </a:rPr>
              <a:t>Diving Safety</a:t>
            </a:r>
            <a:r>
              <a:rPr lang="en-US" sz="2000" dirty="0">
                <a:latin typeface="Arial" panose="020B0604020202020204" pitchFamily="34" charset="0"/>
                <a:cs typeface="Arial" panose="020B0604020202020204" pitchFamily="34" charset="0"/>
              </a:rPr>
              <a:t> 			15</a:t>
            </a:r>
          </a:p>
          <a:p>
            <a:r>
              <a:rPr lang="en-US" sz="2000" dirty="0">
                <a:latin typeface="Arial" panose="020B0604020202020204" pitchFamily="34" charset="0"/>
                <a:cs typeface="Arial" panose="020B0604020202020204" pitchFamily="34" charset="0"/>
                <a:hlinkClick r:id="rId12" action="ppaction://hlinksldjump"/>
              </a:rPr>
              <a:t>Alcohol Safety</a:t>
            </a:r>
            <a:r>
              <a:rPr lang="en-US" sz="2000" dirty="0">
                <a:latin typeface="Arial" panose="020B0604020202020204" pitchFamily="34" charset="0"/>
                <a:cs typeface="Arial" panose="020B0604020202020204" pitchFamily="34" charset="0"/>
              </a:rPr>
              <a:t> 				16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3" action="ppaction://hlinksldjump"/>
              </a:rPr>
              <a:t>Afloat Drinking</a:t>
            </a:r>
            <a:r>
              <a:rPr lang="en-US" sz="2000" dirty="0">
                <a:latin typeface="Arial" panose="020B0604020202020204" pitchFamily="34" charset="0"/>
                <a:cs typeface="Arial" panose="020B0604020202020204" pitchFamily="34" charset="0"/>
              </a:rPr>
              <a:t> 			17</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4" action="ppaction://hlinksldjump"/>
              </a:rPr>
              <a:t>Mixing Sun and Alcohol</a:t>
            </a:r>
            <a:r>
              <a:rPr lang="en-US" sz="2000" dirty="0">
                <a:latin typeface="Arial" panose="020B0604020202020204" pitchFamily="34" charset="0"/>
                <a:cs typeface="Arial" panose="020B0604020202020204" pitchFamily="34" charset="0"/>
              </a:rPr>
              <a:t>		18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5" action="ppaction://hlinksldjump"/>
              </a:rPr>
              <a:t>Boaters’ Hypnosis</a:t>
            </a:r>
            <a:r>
              <a:rPr lang="en-US" sz="2000" dirty="0">
                <a:latin typeface="Arial" panose="020B0604020202020204" pitchFamily="34" charset="0"/>
                <a:cs typeface="Arial" panose="020B0604020202020204" pitchFamily="34" charset="0"/>
              </a:rPr>
              <a:t> 		19</a:t>
            </a:r>
          </a:p>
          <a:p>
            <a:r>
              <a:rPr lang="en-US" sz="2000" dirty="0">
                <a:latin typeface="Arial" panose="020B0604020202020204" pitchFamily="34" charset="0"/>
                <a:cs typeface="Arial" panose="020B0604020202020204" pitchFamily="34" charset="0"/>
                <a:hlinkClick r:id="rId16" action="ppaction://hlinksldjump"/>
              </a:rPr>
              <a:t>Heat and Sun Safety</a:t>
            </a:r>
            <a:r>
              <a:rPr lang="en-US" sz="2000" dirty="0">
                <a:latin typeface="Arial" panose="020B0604020202020204" pitchFamily="34" charset="0"/>
                <a:cs typeface="Arial" panose="020B0604020202020204" pitchFamily="34" charset="0"/>
              </a:rPr>
              <a:t> 			20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7" action="ppaction://hlinksldjump"/>
              </a:rPr>
              <a:t>Heat-Related Illness</a:t>
            </a:r>
            <a:r>
              <a:rPr lang="en-US" sz="2000" dirty="0">
                <a:latin typeface="Arial" panose="020B0604020202020204" pitchFamily="34" charset="0"/>
                <a:cs typeface="Arial" panose="020B0604020202020204" pitchFamily="34" charset="0"/>
              </a:rPr>
              <a:t> 		21</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8" action="ppaction://hlinksldjump"/>
              </a:rPr>
              <a:t>Heat Safety Tips</a:t>
            </a:r>
            <a:r>
              <a:rPr lang="en-US" sz="2000" dirty="0">
                <a:latin typeface="Arial" panose="020B0604020202020204" pitchFamily="34" charset="0"/>
                <a:cs typeface="Arial" panose="020B0604020202020204" pitchFamily="34" charset="0"/>
              </a:rPr>
              <a:t> 		22-23</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9" action="ppaction://hlinksldjump"/>
              </a:rPr>
              <a:t>Sun Safety</a:t>
            </a:r>
            <a:r>
              <a:rPr lang="en-US" sz="2000" dirty="0">
                <a:latin typeface="Arial" panose="020B0604020202020204" pitchFamily="34" charset="0"/>
                <a:cs typeface="Arial" panose="020B0604020202020204" pitchFamily="34" charset="0"/>
              </a:rPr>
              <a:t> 			24-25</a:t>
            </a:r>
          </a:p>
          <a:p>
            <a:r>
              <a:rPr lang="en-US" sz="2000" dirty="0">
                <a:latin typeface="Arial" panose="020B0604020202020204" pitchFamily="34" charset="0"/>
                <a:cs typeface="Arial" panose="020B0604020202020204" pitchFamily="34" charset="0"/>
                <a:hlinkClick r:id="rId20" action="ppaction://hlinksldjump"/>
              </a:rPr>
              <a:t>Fireworks Safety</a:t>
            </a:r>
            <a:r>
              <a:rPr lang="en-US" sz="2000" dirty="0">
                <a:latin typeface="Arial" panose="020B0604020202020204" pitchFamily="34" charset="0"/>
                <a:cs typeface="Arial" panose="020B0604020202020204" pitchFamily="34" charset="0"/>
              </a:rPr>
              <a:t> 			26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1" action="ppaction://hlinksldjump"/>
              </a:rPr>
              <a:t>General Fireworks Rules</a:t>
            </a:r>
            <a:r>
              <a:rPr lang="en-US" sz="2000" dirty="0">
                <a:latin typeface="Arial" panose="020B0604020202020204" pitchFamily="34" charset="0"/>
                <a:cs typeface="Arial" panose="020B0604020202020204" pitchFamily="34" charset="0"/>
              </a:rPr>
              <a:t> 	27</a:t>
            </a:r>
          </a:p>
          <a:p>
            <a:r>
              <a:rPr lang="en-US" sz="2000" dirty="0">
                <a:latin typeface="Arial" panose="020B0604020202020204" pitchFamily="34" charset="0"/>
                <a:cs typeface="Arial" panose="020B0604020202020204" pitchFamily="34" charset="0"/>
                <a:hlinkClick r:id="rId22" action="ppaction://hlinksldjump"/>
              </a:rPr>
              <a:t>Sports-Related Activities</a:t>
            </a:r>
            <a:r>
              <a:rPr lang="en-US" sz="2000" dirty="0">
                <a:latin typeface="Arial" panose="020B0604020202020204" pitchFamily="34" charset="0"/>
                <a:cs typeface="Arial" panose="020B0604020202020204" pitchFamily="34" charset="0"/>
              </a:rPr>
              <a:t> 		28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3" action="ppaction://hlinksldjump"/>
              </a:rPr>
              <a:t>Sports Injury Prevention</a:t>
            </a:r>
            <a:r>
              <a:rPr lang="en-US" sz="2000" dirty="0">
                <a:latin typeface="Arial" panose="020B0604020202020204" pitchFamily="34" charset="0"/>
                <a:cs typeface="Arial" panose="020B0604020202020204" pitchFamily="34" charset="0"/>
              </a:rPr>
              <a:t> 	29</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4" action="ppaction://hlinksldjump"/>
              </a:rPr>
              <a:t>Cardio Activities</a:t>
            </a:r>
            <a:r>
              <a:rPr lang="en-US" sz="2000" dirty="0">
                <a:latin typeface="Arial" panose="020B0604020202020204" pitchFamily="34" charset="0"/>
                <a:cs typeface="Arial" panose="020B0604020202020204" pitchFamily="34" charset="0"/>
              </a:rPr>
              <a:t> 		30-33</a:t>
            </a:r>
          </a:p>
          <a:p>
            <a:r>
              <a:rPr lang="en-US" sz="2000" dirty="0">
                <a:latin typeface="Arial" panose="020B0604020202020204" pitchFamily="34" charset="0"/>
                <a:cs typeface="Arial" panose="020B0604020202020204" pitchFamily="34" charset="0"/>
                <a:hlinkClick r:id="rId25" action="ppaction://hlinksldjump"/>
              </a:rPr>
              <a:t>Firearms Safety</a:t>
            </a:r>
            <a:r>
              <a:rPr lang="en-US" sz="2000" dirty="0">
                <a:latin typeface="Arial" panose="020B0604020202020204" pitchFamily="34" charset="0"/>
                <a:cs typeface="Arial" panose="020B0604020202020204" pitchFamily="34" charset="0"/>
              </a:rPr>
              <a:t> 			34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6" action="ppaction://hlinksldjump"/>
              </a:rPr>
              <a:t>Handling Firearms</a:t>
            </a:r>
            <a:r>
              <a:rPr lang="en-US" sz="2000" dirty="0">
                <a:latin typeface="Arial" panose="020B0604020202020204" pitchFamily="34" charset="0"/>
                <a:cs typeface="Arial" panose="020B0604020202020204" pitchFamily="34" charset="0"/>
              </a:rPr>
              <a:t> 		35-36</a:t>
            </a:r>
          </a:p>
          <a:p>
            <a:endParaRPr lang="en-US"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4AE8562-5A4D-FD7D-4FFF-B84EBADBACB7}"/>
              </a:ext>
            </a:extLst>
          </p:cNvPr>
          <p:cNvSpPr txBox="1"/>
          <p:nvPr/>
        </p:nvSpPr>
        <p:spPr>
          <a:xfrm>
            <a:off x="12197558" y="1912968"/>
            <a:ext cx="5486400" cy="6863417"/>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hlinkClick r:id="rId27" action="ppaction://hlinksldjump"/>
              </a:rPr>
              <a:t>Driving Safety</a:t>
            </a:r>
            <a:r>
              <a:rPr lang="en-US" sz="2000" dirty="0">
                <a:latin typeface="Arial" panose="020B0604020202020204" pitchFamily="34" charset="0"/>
                <a:cs typeface="Arial" panose="020B0604020202020204" pitchFamily="34" charset="0"/>
              </a:rPr>
              <a:t> 				37</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8" action="ppaction://hlinksldjump"/>
              </a:rPr>
              <a:t>Safe Driving</a:t>
            </a:r>
            <a:r>
              <a:rPr lang="en-US" sz="2000" dirty="0">
                <a:latin typeface="Arial" panose="020B0604020202020204" pitchFamily="34" charset="0"/>
                <a:cs typeface="Arial" panose="020B0604020202020204" pitchFamily="34" charset="0"/>
              </a:rPr>
              <a:t> 			38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9" action="ppaction://hlinksldjump"/>
              </a:rPr>
              <a:t>Driving Fatalities</a:t>
            </a:r>
            <a:r>
              <a:rPr lang="en-US" sz="2000" dirty="0">
                <a:latin typeface="Arial" panose="020B0604020202020204" pitchFamily="34" charset="0"/>
                <a:cs typeface="Arial" panose="020B0604020202020204" pitchFamily="34" charset="0"/>
              </a:rPr>
              <a:t> 		39</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0" action="ppaction://hlinksldjump"/>
              </a:rPr>
              <a:t>Drinking and Driving</a:t>
            </a:r>
            <a:r>
              <a:rPr lang="en-US" sz="2000" dirty="0">
                <a:latin typeface="Arial" panose="020B0604020202020204" pitchFamily="34" charset="0"/>
                <a:cs typeface="Arial" panose="020B0604020202020204" pitchFamily="34" charset="0"/>
              </a:rPr>
              <a:t> 		40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1" action="ppaction://hlinksldjump"/>
              </a:rPr>
              <a:t>Drowsy Driving</a:t>
            </a:r>
            <a:r>
              <a:rPr lang="en-US" sz="2000" dirty="0">
                <a:latin typeface="Arial" panose="020B0604020202020204" pitchFamily="34" charset="0"/>
                <a:cs typeface="Arial" panose="020B0604020202020204" pitchFamily="34" charset="0"/>
              </a:rPr>
              <a:t> 			41</a:t>
            </a:r>
          </a:p>
          <a:p>
            <a:r>
              <a:rPr lang="en-US" sz="2000" dirty="0">
                <a:latin typeface="Arial" panose="020B0604020202020204" pitchFamily="34" charset="0"/>
                <a:cs typeface="Arial" panose="020B0604020202020204" pitchFamily="34" charset="0"/>
                <a:hlinkClick r:id="rId32" action="ppaction://hlinksldjump"/>
              </a:rPr>
              <a:t>Distracted Driving</a:t>
            </a:r>
            <a:r>
              <a:rPr lang="en-US" sz="2000" dirty="0">
                <a:latin typeface="Arial" panose="020B0604020202020204" pitchFamily="34" charset="0"/>
                <a:cs typeface="Arial" panose="020B0604020202020204" pitchFamily="34" charset="0"/>
              </a:rPr>
              <a:t> 			42</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3" action="ppaction://hlinksldjump"/>
              </a:rPr>
              <a:t>ATV and UTV Safety</a:t>
            </a:r>
            <a:r>
              <a:rPr lang="en-US" sz="2000" dirty="0">
                <a:latin typeface="Arial" panose="020B0604020202020204" pitchFamily="34" charset="0"/>
                <a:cs typeface="Arial" panose="020B0604020202020204" pitchFamily="34" charset="0"/>
              </a:rPr>
              <a:t> 		43</a:t>
            </a:r>
          </a:p>
          <a:p>
            <a:r>
              <a:rPr lang="en-US" sz="2000" dirty="0">
                <a:latin typeface="Arial" panose="020B0604020202020204" pitchFamily="34" charset="0"/>
                <a:cs typeface="Arial" panose="020B0604020202020204" pitchFamily="34" charset="0"/>
                <a:hlinkClick r:id="rId34" action="ppaction://hlinksldjump"/>
              </a:rPr>
              <a:t>Motorcycle Safety</a:t>
            </a:r>
            <a:r>
              <a:rPr lang="en-US" sz="2000" dirty="0">
                <a:latin typeface="Arial" panose="020B0604020202020204" pitchFamily="34" charset="0"/>
                <a:cs typeface="Arial" panose="020B0604020202020204" pitchFamily="34" charset="0"/>
              </a:rPr>
              <a:t> 			44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5" action="ppaction://hlinksldjump"/>
              </a:rPr>
              <a:t>Motorcycle Riding Safety</a:t>
            </a:r>
            <a:r>
              <a:rPr lang="en-US" sz="2000" dirty="0">
                <a:latin typeface="Arial" panose="020B0604020202020204" pitchFamily="34" charset="0"/>
                <a:cs typeface="Arial" panose="020B0604020202020204" pitchFamily="34" charset="0"/>
              </a:rPr>
              <a:t> 	45</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6" action="ppaction://hlinksldjump"/>
              </a:rPr>
              <a:t>Motorcycle Safety Tips</a:t>
            </a:r>
            <a:r>
              <a:rPr lang="en-US" sz="2000" dirty="0">
                <a:latin typeface="Arial" panose="020B0604020202020204" pitchFamily="34" charset="0"/>
                <a:cs typeface="Arial" panose="020B0604020202020204" pitchFamily="34" charset="0"/>
              </a:rPr>
              <a:t> 		46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7" action="ppaction://hlinksldjump"/>
              </a:rPr>
              <a:t>Motorcycle PPE</a:t>
            </a:r>
            <a:r>
              <a:rPr lang="en-US" sz="2000" dirty="0">
                <a:latin typeface="Arial" panose="020B0604020202020204" pitchFamily="34" charset="0"/>
                <a:cs typeface="Arial" panose="020B0604020202020204" pitchFamily="34" charset="0"/>
              </a:rPr>
              <a:t>			47</a:t>
            </a:r>
          </a:p>
          <a:p>
            <a:r>
              <a:rPr lang="en-US" sz="2000" dirty="0">
                <a:latin typeface="Arial" panose="020B0604020202020204" pitchFamily="34" charset="0"/>
                <a:cs typeface="Arial" panose="020B0604020202020204" pitchFamily="34" charset="0"/>
                <a:hlinkClick r:id="rId38" action="ppaction://hlinksldjump"/>
              </a:rPr>
              <a:t>Pedestrian Safety</a:t>
            </a:r>
            <a:r>
              <a:rPr lang="en-US" sz="2000" dirty="0">
                <a:latin typeface="Arial" panose="020B0604020202020204" pitchFamily="34" charset="0"/>
                <a:cs typeface="Arial" panose="020B0604020202020204" pitchFamily="34" charset="0"/>
              </a:rPr>
              <a:t> 			48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9" action="ppaction://hlinksldjump"/>
              </a:rPr>
              <a:t>Pedestrian Safety</a:t>
            </a:r>
            <a:r>
              <a:rPr lang="en-US" sz="2000" dirty="0">
                <a:latin typeface="Arial" panose="020B0604020202020204" pitchFamily="34" charset="0"/>
                <a:cs typeface="Arial" panose="020B0604020202020204" pitchFamily="34" charset="0"/>
              </a:rPr>
              <a:t> 		49</a:t>
            </a:r>
          </a:p>
          <a:p>
            <a:r>
              <a:rPr lang="en-US" sz="2000" dirty="0">
                <a:latin typeface="Arial" panose="020B0604020202020204" pitchFamily="34" charset="0"/>
                <a:cs typeface="Arial" panose="020B0604020202020204" pitchFamily="34" charset="0"/>
                <a:hlinkClick r:id="rId40" action="ppaction://hlinksldjump"/>
              </a:rPr>
              <a:t>Home Safety</a:t>
            </a:r>
            <a:r>
              <a:rPr lang="en-US" sz="2000" dirty="0">
                <a:latin typeface="Arial" panose="020B0604020202020204" pitchFamily="34" charset="0"/>
                <a:cs typeface="Arial" panose="020B0604020202020204" pitchFamily="34" charset="0"/>
              </a:rPr>
              <a:t> 				50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1" action="ppaction://hlinksldjump"/>
              </a:rPr>
              <a:t>Slips, Trips and Falls</a:t>
            </a:r>
            <a:r>
              <a:rPr lang="en-US" sz="2000" dirty="0">
                <a:latin typeface="Arial" panose="020B0604020202020204" pitchFamily="34" charset="0"/>
                <a:cs typeface="Arial" panose="020B0604020202020204" pitchFamily="34" charset="0"/>
              </a:rPr>
              <a:t> 		51</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2" action="ppaction://hlinksldjump"/>
              </a:rPr>
              <a:t>Grilling Safety</a:t>
            </a:r>
            <a:r>
              <a:rPr lang="en-US" sz="2000" dirty="0">
                <a:latin typeface="Arial" panose="020B0604020202020204" pitchFamily="34" charset="0"/>
                <a:cs typeface="Arial" panose="020B0604020202020204" pitchFamily="34" charset="0"/>
              </a:rPr>
              <a:t> 			52</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3" action="ppaction://hlinksldjump"/>
              </a:rPr>
              <a:t>Open Fire Safety</a:t>
            </a:r>
            <a:r>
              <a:rPr lang="en-US" sz="2000" dirty="0">
                <a:latin typeface="Arial" panose="020B0604020202020204" pitchFamily="34" charset="0"/>
                <a:cs typeface="Arial" panose="020B0604020202020204" pitchFamily="34" charset="0"/>
              </a:rPr>
              <a:t> 		53</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4" action="ppaction://hlinksldjump"/>
              </a:rPr>
              <a:t>Gardening Safety</a:t>
            </a:r>
            <a:r>
              <a:rPr lang="en-US" sz="2000" dirty="0">
                <a:latin typeface="Arial" panose="020B0604020202020204" pitchFamily="34" charset="0"/>
                <a:cs typeface="Arial" panose="020B0604020202020204" pitchFamily="34" charset="0"/>
              </a:rPr>
              <a:t> 		54-55</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5" action="ppaction://hlinksldjump"/>
              </a:rPr>
              <a:t>Bladed Tool Safety</a:t>
            </a:r>
            <a:r>
              <a:rPr lang="en-US" sz="2000" dirty="0">
                <a:latin typeface="Arial" panose="020B0604020202020204" pitchFamily="34" charset="0"/>
                <a:cs typeface="Arial" panose="020B0604020202020204" pitchFamily="34" charset="0"/>
              </a:rPr>
              <a:t> 		56-57</a:t>
            </a:r>
          </a:p>
          <a:p>
            <a:r>
              <a:rPr lang="en-US" sz="2000" dirty="0">
                <a:latin typeface="Arial" panose="020B0604020202020204" pitchFamily="34" charset="0"/>
                <a:cs typeface="Arial" panose="020B0604020202020204" pitchFamily="34" charset="0"/>
                <a:hlinkClick r:id="rId46" action="ppaction://hlinksldjump"/>
              </a:rPr>
              <a:t>Mishap Reporting Reminder</a:t>
            </a:r>
            <a:r>
              <a:rPr lang="en-US" sz="2000" dirty="0">
                <a:latin typeface="Arial" panose="020B0604020202020204" pitchFamily="34" charset="0"/>
                <a:cs typeface="Arial" panose="020B0604020202020204" pitchFamily="34" charset="0"/>
              </a:rPr>
              <a:t> 		58</a:t>
            </a:r>
          </a:p>
          <a:p>
            <a:r>
              <a:rPr lang="en-US" sz="2000" dirty="0">
                <a:latin typeface="Arial" panose="020B0604020202020204" pitchFamily="34" charset="0"/>
                <a:cs typeface="Arial" panose="020B0604020202020204" pitchFamily="34" charset="0"/>
                <a:hlinkClick r:id="rId47" action="ppaction://hlinksldjump"/>
              </a:rPr>
              <a:t>Conclusion</a:t>
            </a:r>
            <a:r>
              <a:rPr lang="en-US" sz="2000" dirty="0">
                <a:latin typeface="Arial" panose="020B0604020202020204" pitchFamily="34" charset="0"/>
                <a:cs typeface="Arial" panose="020B0604020202020204" pitchFamily="34" charset="0"/>
              </a:rPr>
              <a:t> 				59</a:t>
            </a:r>
          </a:p>
          <a:p>
            <a:r>
              <a:rPr lang="en-US" sz="2000" dirty="0">
                <a:latin typeface="Arial" panose="020B0604020202020204" pitchFamily="34" charset="0"/>
                <a:cs typeface="Arial" panose="020B0604020202020204" pitchFamily="34" charset="0"/>
                <a:hlinkClick r:id="rId48" action="ppaction://hlinksldjump"/>
              </a:rPr>
              <a:t>Safety Links/QR Codes</a:t>
            </a:r>
            <a:r>
              <a:rPr lang="en-US" sz="2000" dirty="0">
                <a:latin typeface="Arial" panose="020B0604020202020204" pitchFamily="34" charset="0"/>
                <a:cs typeface="Arial" panose="020B0604020202020204" pitchFamily="34" charset="0"/>
              </a:rPr>
              <a:t> 			60</a:t>
            </a:r>
          </a:p>
        </p:txBody>
      </p:sp>
      <p:sp>
        <p:nvSpPr>
          <p:cNvPr id="5" name="Freeform 3">
            <a:extLst>
              <a:ext uri="{FF2B5EF4-FFF2-40B4-BE49-F238E27FC236}">
                <a16:creationId xmlns:a16="http://schemas.microsoft.com/office/drawing/2014/main" id="{19026587-00A0-0827-5FB3-1CFD749DC3BA}"/>
              </a:ext>
            </a:extLst>
          </p:cNvPr>
          <p:cNvSpPr/>
          <p:nvPr/>
        </p:nvSpPr>
        <p:spPr>
          <a:xfrm>
            <a:off x="0" y="9263083"/>
            <a:ext cx="1828800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8" name="TextBox 17">
            <a:extLst>
              <a:ext uri="{FF2B5EF4-FFF2-40B4-BE49-F238E27FC236}">
                <a16:creationId xmlns:a16="http://schemas.microsoft.com/office/drawing/2014/main" id="{00D0AC40-E95E-ADDF-9CAC-1211A87E06A0}"/>
              </a:ext>
            </a:extLst>
          </p:cNvPr>
          <p:cNvSpPr txBox="1"/>
          <p:nvPr/>
        </p:nvSpPr>
        <p:spPr>
          <a:xfrm rot="5400000">
            <a:off x="-212990" y="3939911"/>
            <a:ext cx="5525187" cy="2215991"/>
          </a:xfrm>
          <a:prstGeom prst="rect">
            <a:avLst/>
          </a:prstGeom>
          <a:noFill/>
        </p:spPr>
        <p:txBody>
          <a:bodyPr wrap="square" rtlCol="0">
            <a:spAutoFit/>
          </a:bodyPr>
          <a:lstStyle/>
          <a:p>
            <a:r>
              <a:rPr lang="en-US" sz="13800" dirty="0">
                <a:solidFill>
                  <a:srgbClr val="0663AF">
                    <a:alpha val="40000"/>
                  </a:srgbClr>
                </a:solidFill>
                <a:latin typeface="Arial Black" panose="020B0A04020102020204" pitchFamily="34" charset="0"/>
              </a:rPr>
              <a:t>2024</a:t>
            </a:r>
          </a:p>
        </p:txBody>
      </p:sp>
    </p:spTree>
    <p:extLst>
      <p:ext uri="{BB962C8B-B14F-4D97-AF65-F5344CB8AC3E}">
        <p14:creationId xmlns:p14="http://schemas.microsoft.com/office/powerpoint/2010/main" val="207579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0070C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0070C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r="26340"/>
          <a:stretch>
            <a:fillRect/>
          </a:stretch>
        </p:blipFill>
        <p:spPr>
          <a:xfrm>
            <a:off x="542117" y="5446862"/>
            <a:ext cx="5347819" cy="4840138"/>
          </a:xfrm>
          <a:prstGeom prst="rect">
            <a:avLst/>
          </a:prstGeom>
        </p:spPr>
      </p:pic>
      <p:pic>
        <p:nvPicPr>
          <p:cNvPr id="7" name="Picture 7"/>
          <p:cNvPicPr>
            <a:picLocks noChangeAspect="1"/>
          </p:cNvPicPr>
          <p:nvPr/>
        </p:nvPicPr>
        <p:blipFill>
          <a:blip r:embed="rId3"/>
          <a:srcRect l="21305" r="553"/>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663AF"/>
                </a:solidFill>
                <a:latin typeface="Gordita Bold"/>
              </a:rPr>
              <a:t>  HEAT AND SUN SAFETY</a:t>
            </a:r>
          </a:p>
        </p:txBody>
      </p:sp>
      <p:sp>
        <p:nvSpPr>
          <p:cNvPr id="9" name="TextBox 9"/>
          <p:cNvSpPr txBox="1"/>
          <p:nvPr/>
        </p:nvSpPr>
        <p:spPr>
          <a:xfrm>
            <a:off x="7534984" y="6480333"/>
            <a:ext cx="9299816" cy="1386598"/>
          </a:xfrm>
          <a:prstGeom prst="rect">
            <a:avLst/>
          </a:prstGeom>
        </p:spPr>
        <p:txBody>
          <a:bodyPr lIns="0" tIns="0" rIns="0" bIns="0" rtlCol="0" anchor="t">
            <a:spAutoFit/>
          </a:bodyPr>
          <a:lstStyle/>
          <a:p>
            <a:pPr>
              <a:lnSpc>
                <a:spcPts val="3655"/>
              </a:lnSpc>
            </a:pPr>
            <a:r>
              <a:rPr lang="en-US" sz="2800" spc="149" dirty="0">
                <a:solidFill>
                  <a:srgbClr val="000000"/>
                </a:solidFill>
                <a:latin typeface="Arial" panose="020B0604020202020204" pitchFamily="34" charset="0"/>
                <a:cs typeface="Arial" panose="020B0604020202020204" pitchFamily="34" charset="0"/>
              </a:rPr>
              <a:t>In the U.S. an average of 1,875 heat-related deaths occurred between 2021-2023, according to the U.S. Department of Health and Human Services.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20</a:t>
            </a:r>
          </a:p>
        </p:txBody>
      </p:sp>
      <p:sp>
        <p:nvSpPr>
          <p:cNvPr id="11" name="Freeform 6">
            <a:extLst>
              <a:ext uri="{FF2B5EF4-FFF2-40B4-BE49-F238E27FC236}">
                <a16:creationId xmlns:a16="http://schemas.microsoft.com/office/drawing/2014/main" id="{FA2B7619-E13F-ACB5-8A87-2D34C4253FC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189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5392" r="25392"/>
          <a:stretch/>
        </p:blipFill>
        <p:spPr>
          <a:xfrm>
            <a:off x="11430011" y="0"/>
            <a:ext cx="6857989" cy="9258300"/>
          </a:xfrm>
          <a:prstGeom prst="rect">
            <a:avLst/>
          </a:prstGeom>
        </p:spPr>
      </p:pic>
      <p:sp>
        <p:nvSpPr>
          <p:cNvPr id="7" name="TextBox 7"/>
          <p:cNvSpPr txBox="1"/>
          <p:nvPr/>
        </p:nvSpPr>
        <p:spPr>
          <a:xfrm>
            <a:off x="439222" y="2956402"/>
            <a:ext cx="10485583" cy="6040115"/>
          </a:xfrm>
          <a:prstGeom prst="rect">
            <a:avLst/>
          </a:prstGeom>
        </p:spPr>
        <p:txBody>
          <a:bodyPr lIns="0" tIns="0" rIns="0" bIns="0" rtlCol="0" anchor="t">
            <a:spAutoFit/>
          </a:bodyPr>
          <a:lstStyle/>
          <a:p>
            <a:pPr>
              <a:lnSpc>
                <a:spcPts val="2529"/>
              </a:lnSpc>
            </a:pPr>
            <a:r>
              <a:rPr lang="en-US" sz="2199" b="1" spc="103" dirty="0">
                <a:solidFill>
                  <a:srgbClr val="000000"/>
                </a:solidFill>
                <a:latin typeface="Arial" panose="020B0604020202020204" pitchFamily="34" charset="0"/>
                <a:cs typeface="Arial" panose="020B0604020202020204" pitchFamily="34" charset="0"/>
              </a:rPr>
              <a:t>Heat Related Illnesses: </a:t>
            </a:r>
          </a:p>
          <a:p>
            <a:pPr>
              <a:lnSpc>
                <a:spcPts val="2529"/>
              </a:lnSpc>
            </a:pPr>
            <a:r>
              <a:rPr lang="en-US" sz="2199" spc="56" dirty="0">
                <a:solidFill>
                  <a:srgbClr val="000000"/>
                </a:solidFill>
                <a:latin typeface="Arial" panose="020B0604020202020204" pitchFamily="34" charset="0"/>
                <a:cs typeface="Arial" panose="020B0604020202020204" pitchFamily="34" charset="0"/>
              </a:rPr>
              <a:t>Sunburn  </a:t>
            </a:r>
          </a:p>
          <a:p>
            <a:pPr>
              <a:lnSpc>
                <a:spcPts val="2529"/>
              </a:lnSpc>
            </a:pPr>
            <a:r>
              <a:rPr lang="en-US" sz="2199" spc="56" dirty="0">
                <a:solidFill>
                  <a:srgbClr val="000000"/>
                </a:solidFill>
                <a:latin typeface="Arial" panose="020B0604020202020204" pitchFamily="34" charset="0"/>
                <a:cs typeface="Arial" panose="020B0604020202020204" pitchFamily="34" charset="0"/>
              </a:rPr>
              <a:t>Heat Cramps </a:t>
            </a:r>
          </a:p>
          <a:p>
            <a:pPr>
              <a:lnSpc>
                <a:spcPts val="2529"/>
              </a:lnSpc>
            </a:pPr>
            <a:r>
              <a:rPr lang="en-US" sz="2199" spc="103" dirty="0">
                <a:solidFill>
                  <a:srgbClr val="000000"/>
                </a:solidFill>
                <a:latin typeface="Arial" panose="020B0604020202020204" pitchFamily="34" charset="0"/>
                <a:cs typeface="Arial" panose="020B0604020202020204" pitchFamily="34" charset="0"/>
              </a:rPr>
              <a:t>H</a:t>
            </a:r>
            <a:r>
              <a:rPr lang="en-US" sz="2199" spc="56" dirty="0">
                <a:solidFill>
                  <a:srgbClr val="000000"/>
                </a:solidFill>
                <a:latin typeface="Arial" panose="020B0604020202020204" pitchFamily="34" charset="0"/>
                <a:cs typeface="Arial" panose="020B0604020202020204" pitchFamily="34" charset="0"/>
              </a:rPr>
              <a:t>eat Exhaustion </a:t>
            </a:r>
          </a:p>
          <a:p>
            <a:pPr>
              <a:lnSpc>
                <a:spcPts val="2529"/>
              </a:lnSpc>
            </a:pPr>
            <a:r>
              <a:rPr lang="en-US" sz="2199" spc="56" dirty="0">
                <a:solidFill>
                  <a:srgbClr val="000000"/>
                </a:solidFill>
                <a:latin typeface="Arial" panose="020B0604020202020204" pitchFamily="34" charset="0"/>
                <a:cs typeface="Arial" panose="020B0604020202020204" pitchFamily="34" charset="0"/>
              </a:rPr>
              <a:t>Heat Stroke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a:lnSpc>
                <a:spcPts val="2529"/>
              </a:lnSpc>
            </a:pPr>
            <a:r>
              <a:rPr lang="en-US" sz="2199" b="1" spc="103" dirty="0">
                <a:solidFill>
                  <a:srgbClr val="000000"/>
                </a:solidFill>
                <a:latin typeface="Arial" panose="020B0604020202020204" pitchFamily="34" charset="0"/>
                <a:cs typeface="Arial" panose="020B0604020202020204" pitchFamily="34" charset="0"/>
              </a:rPr>
              <a:t>Definition:</a:t>
            </a:r>
          </a:p>
          <a:p>
            <a:pPr>
              <a:lnSpc>
                <a:spcPts val="2529"/>
              </a:lnSpc>
            </a:pPr>
            <a:r>
              <a:rPr lang="en-US" sz="2199" spc="56" dirty="0">
                <a:solidFill>
                  <a:srgbClr val="000000"/>
                </a:solidFill>
                <a:latin typeface="Arial" panose="020B0604020202020204" pitchFamily="34" charset="0"/>
                <a:cs typeface="Arial" panose="020B0604020202020204" pitchFamily="34" charset="0"/>
              </a:rPr>
              <a:t>Heat-related illness, or hyperthermia, is a condition resulting from exposure to extreme heat where the body becomes unable to properly cool, resulting in a rapid rise in body temperature.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a:lnSpc>
                <a:spcPts val="2529"/>
              </a:lnSpc>
            </a:pPr>
            <a:r>
              <a:rPr lang="en-US" sz="2199" spc="56" dirty="0">
                <a:solidFill>
                  <a:srgbClr val="000000"/>
                </a:solidFill>
                <a:latin typeface="Arial" panose="020B0604020202020204" pitchFamily="34" charset="0"/>
                <a:cs typeface="Arial" panose="020B0604020202020204" pitchFamily="34" charset="0"/>
              </a:rPr>
              <a:t>The evaporation of sweat is the normal way to remove body heat, but, when the humidity is high, sweat does not evaporate as quickly. This, in turn, prevents the body from releasing heat quickly.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a:lnSpc>
                <a:spcPts val="2529"/>
              </a:lnSpc>
            </a:pPr>
            <a:r>
              <a:rPr lang="en-US" sz="2199" spc="56" dirty="0">
                <a:solidFill>
                  <a:srgbClr val="000000"/>
                </a:solidFill>
                <a:latin typeface="Arial" panose="020B0604020202020204" pitchFamily="34" charset="0"/>
                <a:cs typeface="Arial" panose="020B0604020202020204" pitchFamily="34" charset="0"/>
              </a:rPr>
              <a:t>Prompt treatment of heat-related illnesses with aggressive fluid replacement and cooling of core body temperature is critical to reducing illness and preventing death. </a:t>
            </a:r>
          </a:p>
          <a:p>
            <a:pPr algn="just">
              <a:lnSpc>
                <a:spcPts val="2070"/>
              </a:lnSpc>
            </a:pPr>
            <a:endParaRPr lang="en-US" sz="2199" spc="56" dirty="0">
              <a:solidFill>
                <a:srgbClr val="000000"/>
              </a:solidFill>
              <a:latin typeface="Arial" panose="020B0604020202020204" pitchFamily="34" charset="0"/>
              <a:cs typeface="Arial" panose="020B0604020202020204" pitchFamily="34" charset="0"/>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HEAT-RELATED ILLNESS</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HEAT EXHAUSTION AND HEAT STROKE CAN ESCALATE QUICKLY</a:t>
            </a:r>
          </a:p>
        </p:txBody>
      </p:sp>
      <p:sp>
        <p:nvSpPr>
          <p:cNvPr id="11" name="Freeform 3">
            <a:extLst>
              <a:ext uri="{FF2B5EF4-FFF2-40B4-BE49-F238E27FC236}">
                <a16:creationId xmlns:a16="http://schemas.microsoft.com/office/drawing/2014/main" id="{DA392037-AD8E-F069-3B00-582781ADEE9F}"/>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21</a:t>
            </a:r>
          </a:p>
        </p:txBody>
      </p:sp>
      <p:sp>
        <p:nvSpPr>
          <p:cNvPr id="2" name="Freeform 6">
            <a:extLst>
              <a:ext uri="{FF2B5EF4-FFF2-40B4-BE49-F238E27FC236}">
                <a16:creationId xmlns:a16="http://schemas.microsoft.com/office/drawing/2014/main" id="{6F8F838F-F164-BAB4-0914-D561F7311E7F}"/>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riding bicycles on a road&#10;&#10;Description automatically generated with medium confidence">
            <a:extLst>
              <a:ext uri="{FF2B5EF4-FFF2-40B4-BE49-F238E27FC236}">
                <a16:creationId xmlns:a16="http://schemas.microsoft.com/office/drawing/2014/main" id="{D6339C51-4BBF-D6AE-E398-7B3F59BC6D0E}"/>
              </a:ext>
            </a:extLst>
          </p:cNvPr>
          <p:cNvPicPr>
            <a:picLocks noChangeAspect="1"/>
          </p:cNvPicPr>
          <p:nvPr/>
        </p:nvPicPr>
        <p:blipFill rotWithShape="1">
          <a:blip r:embed="rId2">
            <a:extLst>
              <a:ext uri="{28A0092B-C50C-407E-A947-70E740481C1C}">
                <a14:useLocalDpi xmlns:a14="http://schemas.microsoft.com/office/drawing/2010/main" val="0"/>
              </a:ext>
            </a:extLst>
          </a:blip>
          <a:srcRect l="50784" t="-958" r="15604" b="4155"/>
          <a:stretch/>
        </p:blipFill>
        <p:spPr>
          <a:xfrm>
            <a:off x="0" y="-114299"/>
            <a:ext cx="6946714" cy="93726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 SAFETY TIPS</a:t>
            </a:r>
          </a:p>
        </p:txBody>
      </p:sp>
      <p:sp>
        <p:nvSpPr>
          <p:cNvPr id="8" name="TextBox 8"/>
          <p:cNvSpPr txBox="1"/>
          <p:nvPr/>
        </p:nvSpPr>
        <p:spPr>
          <a:xfrm>
            <a:off x="7484888" y="2226693"/>
            <a:ext cx="6851865"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SURVIVING THE HOT WEATHER</a:t>
            </a:r>
          </a:p>
        </p:txBody>
      </p:sp>
      <p:sp>
        <p:nvSpPr>
          <p:cNvPr id="10" name="TextBox 10"/>
          <p:cNvSpPr txBox="1"/>
          <p:nvPr/>
        </p:nvSpPr>
        <p:spPr>
          <a:xfrm>
            <a:off x="7484888" y="2873732"/>
            <a:ext cx="10227068" cy="6386364"/>
          </a:xfrm>
          <a:prstGeom prst="rect">
            <a:avLst/>
          </a:prstGeom>
        </p:spPr>
        <p:txBody>
          <a:bodyPr lIns="0" tIns="0" rIns="0" bIns="0" rtlCol="0" anchor="t">
            <a:spAutoFit/>
          </a:bodyPr>
          <a:lstStyle/>
          <a:p>
            <a:pPr>
              <a:lnSpc>
                <a:spcPts val="4220"/>
              </a:lnSpc>
            </a:pPr>
            <a:r>
              <a:rPr lang="en-US" sz="2400" b="1" spc="98" dirty="0">
                <a:solidFill>
                  <a:srgbClr val="000000"/>
                </a:solidFill>
                <a:latin typeface="Arial" panose="020B0604020202020204" pitchFamily="34" charset="0"/>
                <a:cs typeface="Arial" panose="020B0604020202020204" pitchFamily="34" charset="0"/>
              </a:rPr>
              <a:t>WHAT YOU CAN DO: </a:t>
            </a:r>
          </a:p>
          <a:p>
            <a:pPr marL="453390" lvl="1" indent="-226695">
              <a:lnSpc>
                <a:spcPts val="2415"/>
              </a:lnSpc>
              <a:buFont typeface="Arial"/>
              <a:buChar char="•"/>
            </a:pPr>
            <a:r>
              <a:rPr lang="en-US" sz="2400" spc="98" dirty="0">
                <a:solidFill>
                  <a:srgbClr val="000000"/>
                </a:solidFill>
                <a:latin typeface="Arial" panose="020B0604020202020204" pitchFamily="34" charset="0"/>
                <a:cs typeface="Arial" panose="020B0604020202020204" pitchFamily="34" charset="0"/>
              </a:rPr>
              <a:t>During heat waves, frequently check on people at risk for heat-related death, such as the elderly and disabled or homebound people. </a:t>
            </a:r>
          </a:p>
          <a:p>
            <a:pPr>
              <a:lnSpc>
                <a:spcPts val="2415"/>
              </a:lnSpc>
            </a:pPr>
            <a:endParaRPr lang="en-US" sz="2400" spc="98" dirty="0">
              <a:solidFill>
                <a:srgbClr val="000000"/>
              </a:solidFill>
              <a:latin typeface="Arial" panose="020B0604020202020204" pitchFamily="34" charset="0"/>
              <a:cs typeface="Arial" panose="020B0604020202020204" pitchFamily="34" charset="0"/>
            </a:endParaRPr>
          </a:p>
          <a:p>
            <a:pPr marL="453390" lvl="1" indent="-226695">
              <a:lnSpc>
                <a:spcPts val="2415"/>
              </a:lnSpc>
              <a:buFont typeface="Arial"/>
              <a:buChar char="•"/>
            </a:pPr>
            <a:r>
              <a:rPr lang="en-US" sz="2400" spc="98" dirty="0">
                <a:solidFill>
                  <a:srgbClr val="000000"/>
                </a:solidFill>
                <a:latin typeface="Arial" panose="020B0604020202020204" pitchFamily="34" charset="0"/>
                <a:cs typeface="Arial" panose="020B0604020202020204" pitchFamily="34" charset="0"/>
              </a:rPr>
              <a:t>Never leave children alone in cars and ensure children cannot lock themselves in an enclosed space, such as a car trunk. </a:t>
            </a:r>
          </a:p>
          <a:p>
            <a:pPr>
              <a:lnSpc>
                <a:spcPts val="2415"/>
              </a:lnSpc>
            </a:pPr>
            <a:endParaRPr lang="en-US" sz="2400" spc="98" dirty="0">
              <a:solidFill>
                <a:srgbClr val="000000"/>
              </a:solidFill>
              <a:latin typeface="Arial" panose="020B0604020202020204" pitchFamily="34" charset="0"/>
              <a:cs typeface="Arial" panose="020B0604020202020204" pitchFamily="34" charset="0"/>
            </a:endParaRPr>
          </a:p>
          <a:p>
            <a:pPr marL="453390" lvl="1" indent="-226695">
              <a:lnSpc>
                <a:spcPts val="2415"/>
              </a:lnSpc>
              <a:buFont typeface="Arial"/>
              <a:buChar char="•"/>
            </a:pPr>
            <a:r>
              <a:rPr lang="en-US" sz="2400" spc="98" dirty="0">
                <a:solidFill>
                  <a:srgbClr val="000000"/>
                </a:solidFill>
                <a:latin typeface="Arial" panose="020B0604020202020204" pitchFamily="34" charset="0"/>
                <a:cs typeface="Arial" panose="020B0604020202020204" pitchFamily="34" charset="0"/>
              </a:rPr>
              <a:t>Limit sun exposure during midday hours and in places of potential severe exposure, such as beaches. </a:t>
            </a:r>
          </a:p>
          <a:p>
            <a:pPr>
              <a:lnSpc>
                <a:spcPts val="2415"/>
              </a:lnSpc>
            </a:pPr>
            <a:endParaRPr lang="en-US" sz="2400" spc="98" dirty="0">
              <a:solidFill>
                <a:srgbClr val="000000"/>
              </a:solidFill>
              <a:latin typeface="Arial" panose="020B0604020202020204" pitchFamily="34" charset="0"/>
              <a:cs typeface="Arial" panose="020B0604020202020204" pitchFamily="34" charset="0"/>
            </a:endParaRPr>
          </a:p>
          <a:p>
            <a:pPr marL="453390" lvl="1" indent="-226695">
              <a:lnSpc>
                <a:spcPts val="2415"/>
              </a:lnSpc>
              <a:buFont typeface="Arial"/>
              <a:buChar char="•"/>
            </a:pPr>
            <a:r>
              <a:rPr lang="en-US" sz="2400" spc="98" dirty="0">
                <a:solidFill>
                  <a:srgbClr val="000000"/>
                </a:solidFill>
                <a:latin typeface="Arial" panose="020B0604020202020204" pitchFamily="34" charset="0"/>
                <a:cs typeface="Arial" panose="020B0604020202020204" pitchFamily="34" charset="0"/>
              </a:rPr>
              <a:t>Drink plenty of nonalcoholic fluids and replace the body’s salts and minerals, which sweating can release. Do not take salt tablets unless under medical supervision. </a:t>
            </a:r>
          </a:p>
          <a:p>
            <a:pPr>
              <a:lnSpc>
                <a:spcPts val="2415"/>
              </a:lnSpc>
            </a:pPr>
            <a:endParaRPr lang="en-US" sz="2400" spc="98" dirty="0">
              <a:solidFill>
                <a:srgbClr val="000000"/>
              </a:solidFill>
              <a:latin typeface="Arial" panose="020B0604020202020204" pitchFamily="34" charset="0"/>
              <a:cs typeface="Arial" panose="020B0604020202020204" pitchFamily="34" charset="0"/>
            </a:endParaRPr>
          </a:p>
          <a:p>
            <a:pPr marL="453390" lvl="1" indent="-226695">
              <a:lnSpc>
                <a:spcPts val="2415"/>
              </a:lnSpc>
              <a:buFont typeface="Arial"/>
              <a:buChar char="•"/>
            </a:pPr>
            <a:r>
              <a:rPr lang="en-US" sz="2400" spc="98" dirty="0">
                <a:solidFill>
                  <a:srgbClr val="000000"/>
                </a:solidFill>
                <a:latin typeface="Arial" panose="020B0604020202020204" pitchFamily="34" charset="0"/>
                <a:cs typeface="Arial" panose="020B0604020202020204" pitchFamily="34" charset="0"/>
              </a:rPr>
              <a:t>Dress infants and children in cool, loose clothing and shade their heads and faces from the sun with hats or an umbrella. </a:t>
            </a:r>
          </a:p>
          <a:p>
            <a:pPr>
              <a:lnSpc>
                <a:spcPts val="2415"/>
              </a:lnSpc>
            </a:pPr>
            <a:endParaRPr lang="en-US" sz="2400" spc="98" dirty="0">
              <a:solidFill>
                <a:srgbClr val="000000"/>
              </a:solidFill>
              <a:latin typeface="Arial" panose="020B0604020202020204" pitchFamily="34" charset="0"/>
              <a:cs typeface="Arial" panose="020B0604020202020204" pitchFamily="34" charset="0"/>
            </a:endParaRPr>
          </a:p>
          <a:p>
            <a:pPr marL="453390" lvl="1" indent="-226695" algn="l">
              <a:lnSpc>
                <a:spcPts val="2415"/>
              </a:lnSpc>
              <a:buFont typeface="Arial"/>
              <a:buChar char="•"/>
            </a:pPr>
            <a:r>
              <a:rPr lang="en-US" sz="2400" spc="98" dirty="0">
                <a:solidFill>
                  <a:srgbClr val="000000"/>
                </a:solidFill>
                <a:latin typeface="Arial" panose="020B0604020202020204" pitchFamily="34" charset="0"/>
                <a:cs typeface="Arial" panose="020B0604020202020204" pitchFamily="34" charset="0"/>
              </a:rPr>
              <a:t>Provide plenty of fresh water for pets and leave the water in a shady area.</a:t>
            </a:r>
          </a:p>
        </p:txBody>
      </p:sp>
      <p:sp>
        <p:nvSpPr>
          <p:cNvPr id="6" name="Freeform 3">
            <a:extLst>
              <a:ext uri="{FF2B5EF4-FFF2-40B4-BE49-F238E27FC236}">
                <a16:creationId xmlns:a16="http://schemas.microsoft.com/office/drawing/2014/main" id="{CCB3BC10-FBD0-D1E9-A2BD-3FFD6647F763}"/>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22</a:t>
            </a:r>
          </a:p>
        </p:txBody>
      </p:sp>
      <p:sp>
        <p:nvSpPr>
          <p:cNvPr id="2" name="Freeform 6">
            <a:extLst>
              <a:ext uri="{FF2B5EF4-FFF2-40B4-BE49-F238E27FC236}">
                <a16:creationId xmlns:a16="http://schemas.microsoft.com/office/drawing/2014/main" id="{14150CC9-1737-2672-B69B-EBED4A932A2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189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8775" r="31842"/>
          <a:stretch>
            <a:fillRect/>
          </a:stretch>
        </p:blipFill>
        <p:spPr>
          <a:xfrm>
            <a:off x="11430011" y="0"/>
            <a:ext cx="6857989" cy="9296400"/>
          </a:xfrm>
          <a:prstGeom prst="rect">
            <a:avLst/>
          </a:prstGeom>
        </p:spPr>
      </p:pic>
      <p:sp>
        <p:nvSpPr>
          <p:cNvPr id="7" name="TextBox 7"/>
          <p:cNvSpPr txBox="1"/>
          <p:nvPr/>
        </p:nvSpPr>
        <p:spPr>
          <a:xfrm>
            <a:off x="302885" y="2705100"/>
            <a:ext cx="10974715" cy="6501780"/>
          </a:xfrm>
          <a:prstGeom prst="rect">
            <a:avLst/>
          </a:prstGeom>
        </p:spPr>
        <p:txBody>
          <a:bodyPr lIns="0" tIns="0" rIns="0" bIns="0" rtlCol="0" anchor="t">
            <a:spAutoFit/>
          </a:bodyPr>
          <a:lstStyle/>
          <a:p>
            <a:pPr>
              <a:lnSpc>
                <a:spcPts val="3617"/>
              </a:lnSpc>
            </a:pPr>
            <a:r>
              <a:rPr lang="en-US" sz="1800" b="1" spc="84" dirty="0">
                <a:solidFill>
                  <a:srgbClr val="000000"/>
                </a:solidFill>
                <a:latin typeface="Arial" panose="020B0604020202020204" pitchFamily="34" charset="0"/>
                <a:cs typeface="Arial" panose="020B0604020202020204" pitchFamily="34" charset="0"/>
              </a:rPr>
              <a:t>TREATMENT: </a:t>
            </a: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Reduce body temperature by cooling the body.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Remove unnecessary clothing.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Apply water, cool air, wet sheets, or ice on the neck, groin and armpits to accelerate cooling.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Seek professional medical attention immediately!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a:lnSpc>
                <a:spcPts val="3600"/>
              </a:lnSpc>
            </a:pPr>
            <a:r>
              <a:rPr lang="en-US" sz="1800" b="1" spc="84" dirty="0">
                <a:solidFill>
                  <a:srgbClr val="000000"/>
                </a:solidFill>
                <a:latin typeface="Arial" panose="020B0604020202020204" pitchFamily="34" charset="0"/>
                <a:cs typeface="Arial" panose="020B0604020202020204" pitchFamily="34" charset="0"/>
              </a:rPr>
              <a:t>PREVENTION: </a:t>
            </a: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Stop physical activity and move to a cool place.</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Drink water or drinks with electrolytes.</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Wait for cramps to go away before you do any more physical activity.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a:lnSpc>
                <a:spcPts val="3600"/>
              </a:lnSpc>
            </a:pPr>
            <a:r>
              <a:rPr lang="en-US" sz="1800" b="1" spc="84" dirty="0">
                <a:solidFill>
                  <a:srgbClr val="000000"/>
                </a:solidFill>
                <a:latin typeface="Arial" panose="020B0604020202020204" pitchFamily="34" charset="0"/>
                <a:cs typeface="Arial" panose="020B0604020202020204" pitchFamily="34" charset="0"/>
              </a:rPr>
              <a:t>GET MEDICAL HELP RIGHT AWAY IF: </a:t>
            </a: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Cramps last longer than one hour.</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You’re on a low-sodium diet.</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0" lvl="1" indent="-194310" algn="just">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You have heart problems.</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 SAFETY TIPS</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CONTINUED</a:t>
            </a:r>
          </a:p>
        </p:txBody>
      </p:sp>
      <p:sp>
        <p:nvSpPr>
          <p:cNvPr id="11" name="Freeform 3">
            <a:extLst>
              <a:ext uri="{FF2B5EF4-FFF2-40B4-BE49-F238E27FC236}">
                <a16:creationId xmlns:a16="http://schemas.microsoft.com/office/drawing/2014/main" id="{B09E218B-FF79-CC57-1A77-01F073BD15D6}"/>
              </a:ext>
            </a:extLst>
          </p:cNvPr>
          <p:cNvSpPr/>
          <p:nvPr/>
        </p:nvSpPr>
        <p:spPr>
          <a:xfrm>
            <a:off x="-2" y="92964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23</a:t>
            </a:r>
          </a:p>
        </p:txBody>
      </p:sp>
      <p:sp>
        <p:nvSpPr>
          <p:cNvPr id="2" name="Freeform 6">
            <a:extLst>
              <a:ext uri="{FF2B5EF4-FFF2-40B4-BE49-F238E27FC236}">
                <a16:creationId xmlns:a16="http://schemas.microsoft.com/office/drawing/2014/main" id="{80977B56-9CE5-BA10-076F-FB3FEE743116}"/>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5023" r="25101"/>
          <a:stretch>
            <a:fillRect/>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SUN SAFETY</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SUN'S UV RAYS CAN DAMAGE SKIN IN 15 MINUTES</a:t>
            </a:r>
          </a:p>
        </p:txBody>
      </p:sp>
      <p:sp>
        <p:nvSpPr>
          <p:cNvPr id="10" name="TextBox 10"/>
          <p:cNvSpPr txBox="1"/>
          <p:nvPr/>
        </p:nvSpPr>
        <p:spPr>
          <a:xfrm>
            <a:off x="7725992" y="2996961"/>
            <a:ext cx="9648418" cy="5770811"/>
          </a:xfrm>
          <a:prstGeom prst="rect">
            <a:avLst/>
          </a:prstGeom>
        </p:spPr>
        <p:txBody>
          <a:bodyPr lIns="0" tIns="0" rIns="0" bIns="0" rtlCol="0" anchor="t">
            <a:spAutoFit/>
          </a:bodyPr>
          <a:lstStyle/>
          <a:p>
            <a:pPr>
              <a:lnSpc>
                <a:spcPts val="2529"/>
              </a:lnSpc>
            </a:pPr>
            <a:r>
              <a:rPr lang="en-US" sz="2199" spc="103" dirty="0">
                <a:solidFill>
                  <a:srgbClr val="000000"/>
                </a:solidFill>
                <a:latin typeface="Arial" panose="020B0604020202020204" pitchFamily="34" charset="0"/>
                <a:cs typeface="Arial" panose="020B0604020202020204" pitchFamily="34" charset="0"/>
              </a:rPr>
              <a:t>Use </a:t>
            </a:r>
            <a:r>
              <a:rPr lang="en-US" sz="2199" b="1" spc="103" dirty="0">
                <a:solidFill>
                  <a:srgbClr val="000000"/>
                </a:solidFill>
                <a:latin typeface="Arial" panose="020B0604020202020204" pitchFamily="34" charset="0"/>
                <a:cs typeface="Arial" panose="020B0604020202020204" pitchFamily="34" charset="0"/>
              </a:rPr>
              <a:t>broad spectrum sunscreen </a:t>
            </a:r>
            <a:r>
              <a:rPr lang="en-US" sz="2199" spc="103" dirty="0">
                <a:solidFill>
                  <a:srgbClr val="000000"/>
                </a:solidFill>
                <a:latin typeface="Arial" panose="020B0604020202020204" pitchFamily="34" charset="0"/>
                <a:cs typeface="Arial" panose="020B0604020202020204" pitchFamily="34" charset="0"/>
              </a:rPr>
              <a:t>with sun protection factor (SPF) 15 or higher before you go outside, even on slightly cloudy or cool days. Don’t forget to put a thick layer on all parts of exposed skin. Get help for hard-to-reach places like your back. And remember, sunscreen works best when combined with other options to prevent UV damage. </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a:lnSpc>
                <a:spcPts val="2529"/>
              </a:lnSpc>
            </a:pPr>
            <a:r>
              <a:rPr lang="en-US" sz="2199" b="1" spc="103" dirty="0">
                <a:solidFill>
                  <a:srgbClr val="000000"/>
                </a:solidFill>
                <a:latin typeface="Arial" panose="020B0604020202020204" pitchFamily="34" charset="0"/>
                <a:cs typeface="Arial" panose="020B0604020202020204" pitchFamily="34" charset="0"/>
              </a:rPr>
              <a:t>Reapplication</a:t>
            </a:r>
            <a:r>
              <a:rPr lang="en-US" sz="2199" spc="103" dirty="0">
                <a:solidFill>
                  <a:srgbClr val="000000"/>
                </a:solidFill>
                <a:latin typeface="Arial" panose="020B0604020202020204" pitchFamily="34" charset="0"/>
                <a:cs typeface="Arial" panose="020B0604020202020204" pitchFamily="34" charset="0"/>
              </a:rPr>
              <a:t>. Sunscreen wears off. Put it on again if you stay out in the sun for more than two hours and after swimming, sweating, or toweling off. </a:t>
            </a:r>
          </a:p>
          <a:p>
            <a:pPr>
              <a:lnSpc>
                <a:spcPts val="2529"/>
              </a:lnSpc>
            </a:pPr>
            <a:endParaRPr lang="en-US" sz="2199" b="1" spc="103" dirty="0">
              <a:solidFill>
                <a:srgbClr val="000000"/>
              </a:solidFill>
              <a:latin typeface="Arial" panose="020B0604020202020204" pitchFamily="34" charset="0"/>
              <a:cs typeface="Arial" panose="020B0604020202020204" pitchFamily="34" charset="0"/>
            </a:endParaRPr>
          </a:p>
          <a:p>
            <a:pPr>
              <a:lnSpc>
                <a:spcPts val="2529"/>
              </a:lnSpc>
            </a:pPr>
            <a:r>
              <a:rPr lang="en-US" sz="2199" b="1" spc="103" dirty="0">
                <a:solidFill>
                  <a:srgbClr val="000000"/>
                </a:solidFill>
                <a:latin typeface="Arial" panose="020B0604020202020204" pitchFamily="34" charset="0"/>
                <a:cs typeface="Arial" panose="020B0604020202020204" pitchFamily="34" charset="0"/>
              </a:rPr>
              <a:t>Expiration date</a:t>
            </a:r>
            <a:r>
              <a:rPr lang="en-US" sz="2199" spc="103" dirty="0">
                <a:solidFill>
                  <a:srgbClr val="000000"/>
                </a:solidFill>
                <a:latin typeface="Arial" panose="020B0604020202020204" pitchFamily="34" charset="0"/>
                <a:cs typeface="Arial" panose="020B0604020202020204" pitchFamily="34" charset="0"/>
              </a:rPr>
              <a:t>. Check the sunscreen’s expiration date. Sunscreen without an expiration date has a shelf life of no more than three years, but its shelf life is shorter if it is exposed to high temperatures. </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algn="l">
              <a:lnSpc>
                <a:spcPts val="2529"/>
              </a:lnSpc>
            </a:pPr>
            <a:r>
              <a:rPr lang="en-US" sz="2199" b="1" spc="103" dirty="0">
                <a:solidFill>
                  <a:srgbClr val="000000"/>
                </a:solidFill>
                <a:latin typeface="Arial" panose="020B0604020202020204" pitchFamily="34" charset="0"/>
                <a:cs typeface="Arial" panose="020B0604020202020204" pitchFamily="34" charset="0"/>
              </a:rPr>
              <a:t>Cosmetics</a:t>
            </a:r>
            <a:r>
              <a:rPr lang="en-US" sz="2199" spc="103" dirty="0">
                <a:solidFill>
                  <a:srgbClr val="000000"/>
                </a:solidFill>
                <a:latin typeface="Arial" panose="020B0604020202020204" pitchFamily="34" charset="0"/>
                <a:cs typeface="Arial" panose="020B0604020202020204" pitchFamily="34" charset="0"/>
              </a:rPr>
              <a:t>. Some makeup and lip balms contain some of the same sun-protective ingredients used in sunscreens. If they do not have SPF 15 or higher, be sure to use other forms of protection as well, such as sunscreen and a wide-brimmed hat.</a:t>
            </a:r>
          </a:p>
        </p:txBody>
      </p:sp>
      <p:sp>
        <p:nvSpPr>
          <p:cNvPr id="11" name="Freeform 3">
            <a:extLst>
              <a:ext uri="{FF2B5EF4-FFF2-40B4-BE49-F238E27FC236}">
                <a16:creationId xmlns:a16="http://schemas.microsoft.com/office/drawing/2014/main" id="{B702CF3D-F23C-F911-5C1F-7F71F009B22A}"/>
              </a:ext>
            </a:extLst>
          </p:cNvPr>
          <p:cNvSpPr/>
          <p:nvPr/>
        </p:nvSpPr>
        <p:spPr>
          <a:xfrm>
            <a:off x="0"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24</a:t>
            </a:r>
          </a:p>
        </p:txBody>
      </p:sp>
      <p:sp>
        <p:nvSpPr>
          <p:cNvPr id="2" name="Freeform 6">
            <a:extLst>
              <a:ext uri="{FF2B5EF4-FFF2-40B4-BE49-F238E27FC236}">
                <a16:creationId xmlns:a16="http://schemas.microsoft.com/office/drawing/2014/main" id="{F44E1063-FFED-3CF1-ECA2-7C11F508003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445" y="851890"/>
            <a:ext cx="1109730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rotWithShape="1">
          <a:blip r:embed="rId2">
            <a:extLst>
              <a:ext uri="{28A0092B-C50C-407E-A947-70E740481C1C}">
                <a14:useLocalDpi xmlns:a14="http://schemas.microsoft.com/office/drawing/2010/main" val="0"/>
              </a:ext>
            </a:extLst>
          </a:blip>
          <a:srcRect l="34574" r="16034"/>
          <a:stretch/>
        </p:blipFill>
        <p:spPr>
          <a:xfrm>
            <a:off x="11430011" y="0"/>
            <a:ext cx="6857989" cy="9258300"/>
          </a:xfrm>
          <a:prstGeom prst="rect">
            <a:avLst/>
          </a:prstGeom>
        </p:spPr>
      </p:pic>
      <p:sp>
        <p:nvSpPr>
          <p:cNvPr id="7" name="TextBox 7"/>
          <p:cNvSpPr txBox="1"/>
          <p:nvPr/>
        </p:nvSpPr>
        <p:spPr>
          <a:xfrm>
            <a:off x="473211" y="2839721"/>
            <a:ext cx="10154961" cy="5027803"/>
          </a:xfrm>
          <a:prstGeom prst="rect">
            <a:avLst/>
          </a:prstGeom>
        </p:spPr>
        <p:txBody>
          <a:bodyPr lIns="0" tIns="0" rIns="0" bIns="0" rtlCol="0" anchor="t">
            <a:spAutoFit/>
          </a:bodyPr>
          <a:lstStyle/>
          <a:p>
            <a:pPr algn="just">
              <a:lnSpc>
                <a:spcPts val="4421"/>
              </a:lnSpc>
            </a:pPr>
            <a:r>
              <a:rPr lang="en-US" sz="2400" b="1" spc="103" dirty="0">
                <a:solidFill>
                  <a:srgbClr val="000000"/>
                </a:solidFill>
                <a:latin typeface="Arial" panose="020B0604020202020204" pitchFamily="34" charset="0"/>
                <a:cs typeface="Arial" panose="020B0604020202020204" pitchFamily="34" charset="0"/>
              </a:rPr>
              <a:t>Shade, Clothing, Hat and Sunglasses  </a:t>
            </a:r>
          </a:p>
          <a:p>
            <a:pPr>
              <a:lnSpc>
                <a:spcPts val="2529"/>
              </a:lnSpc>
            </a:pPr>
            <a:r>
              <a:rPr lang="en-US" sz="2400" spc="103" dirty="0">
                <a:solidFill>
                  <a:srgbClr val="000000"/>
                </a:solidFill>
                <a:latin typeface="Arial" panose="020B0604020202020204" pitchFamily="34" charset="0"/>
                <a:cs typeface="Arial" panose="020B0604020202020204" pitchFamily="34" charset="0"/>
              </a:rPr>
              <a:t>You can reduce your risk of skin damage and skin cancer by seeking shade under an umbrella, tree, or other shelter before you need relief from the sun.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a:lnSpc>
                <a:spcPts val="2529"/>
              </a:lnSpc>
            </a:pPr>
            <a:r>
              <a:rPr lang="en-US" sz="2400" spc="103" dirty="0">
                <a:solidFill>
                  <a:srgbClr val="000000"/>
                </a:solidFill>
                <a:latin typeface="Arial" panose="020B0604020202020204" pitchFamily="34" charset="0"/>
                <a:cs typeface="Arial" panose="020B0604020202020204" pitchFamily="34" charset="0"/>
              </a:rPr>
              <a:t>When possible, long-sleeved shirts and long pants and skirts can provide protection from UV rays. For the most protection, wear a hat with a brim all the way around that shades your face, ears, and the back of your neck. A tightly woven fabric, such as canvas, works best to protect your skin from UV rays. Avoid straw hats with holes that let sunlight through. A darker hat may offer more UV protection.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a:lnSpc>
                <a:spcPts val="2529"/>
              </a:lnSpc>
            </a:pPr>
            <a:r>
              <a:rPr lang="en-US" sz="2400" spc="103" dirty="0">
                <a:solidFill>
                  <a:srgbClr val="000000"/>
                </a:solidFill>
                <a:latin typeface="Arial" panose="020B0604020202020204" pitchFamily="34" charset="0"/>
                <a:cs typeface="Arial" panose="020B0604020202020204" pitchFamily="34" charset="0"/>
              </a:rPr>
              <a:t>Sunglasses protect your eyes from UV rays and reduce the risk of cataracts. They also protect the delicate skin around your eyes from sun exposure. </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SUN SAFETY</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CONTINUED</a:t>
            </a:r>
          </a:p>
        </p:txBody>
      </p:sp>
      <p:sp>
        <p:nvSpPr>
          <p:cNvPr id="11" name="Freeform 3">
            <a:extLst>
              <a:ext uri="{FF2B5EF4-FFF2-40B4-BE49-F238E27FC236}">
                <a16:creationId xmlns:a16="http://schemas.microsoft.com/office/drawing/2014/main" id="{E2337D56-474D-F588-11E6-E4EEA0229A69}"/>
              </a:ext>
            </a:extLst>
          </p:cNvPr>
          <p:cNvSpPr/>
          <p:nvPr/>
        </p:nvSpPr>
        <p:spPr>
          <a:xfrm>
            <a:off x="-5445"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25</a:t>
            </a:r>
          </a:p>
        </p:txBody>
      </p:sp>
      <p:sp>
        <p:nvSpPr>
          <p:cNvPr id="2" name="Freeform 6">
            <a:extLst>
              <a:ext uri="{FF2B5EF4-FFF2-40B4-BE49-F238E27FC236}">
                <a16:creationId xmlns:a16="http://schemas.microsoft.com/office/drawing/2014/main" id="{C10C45D3-E15E-82F0-2C66-DEF3F4288CD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2406" r="12406"/>
          <a:stretch/>
        </p:blipFill>
        <p:spPr>
          <a:xfrm>
            <a:off x="542117" y="5543003"/>
            <a:ext cx="5347819" cy="4743997"/>
          </a:xfrm>
          <a:prstGeom prst="rect">
            <a:avLst/>
          </a:prstGeom>
        </p:spPr>
      </p:pic>
      <p:pic>
        <p:nvPicPr>
          <p:cNvPr id="7" name="Picture 7"/>
          <p:cNvPicPr>
            <a:picLocks noChangeAspect="1"/>
          </p:cNvPicPr>
          <p:nvPr/>
        </p:nvPicPr>
        <p:blipFill>
          <a:blip r:embed="rId3"/>
          <a:srcRect r="23912"/>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a:noFill/>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FIREWORKS SAFETY</a:t>
            </a:r>
          </a:p>
        </p:txBody>
      </p:sp>
      <p:sp>
        <p:nvSpPr>
          <p:cNvPr id="9" name="TextBox 9"/>
          <p:cNvSpPr txBox="1"/>
          <p:nvPr/>
        </p:nvSpPr>
        <p:spPr>
          <a:xfrm>
            <a:off x="7534984" y="6300759"/>
            <a:ext cx="9544448" cy="2372444"/>
          </a:xfrm>
          <a:prstGeom prst="rect">
            <a:avLst/>
          </a:prstGeom>
        </p:spPr>
        <p:txBody>
          <a:bodyPr wrap="square" lIns="0" tIns="0" rIns="0" bIns="0" rtlCol="0" anchor="t">
            <a:spAutoFit/>
          </a:bodyPr>
          <a:lstStyle/>
          <a:p>
            <a:pPr>
              <a:lnSpc>
                <a:spcPts val="3655"/>
              </a:lnSpc>
            </a:pPr>
            <a:r>
              <a:rPr lang="en-US" sz="2800" spc="149" dirty="0">
                <a:solidFill>
                  <a:srgbClr val="000000"/>
                </a:solidFill>
                <a:latin typeface="Arial" panose="020B0604020202020204" pitchFamily="34" charset="0"/>
                <a:cs typeface="Arial" panose="020B0604020202020204" pitchFamily="34" charset="0"/>
              </a:rPr>
              <a:t>The National Safety Council recommends enjoying fireworks at public displays conducted by professionals, and not use any fireworks at home. Even though fireworks may be legal, they pose a high risk to personal safety.</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26</a:t>
            </a:r>
          </a:p>
        </p:txBody>
      </p:sp>
      <p:sp>
        <p:nvSpPr>
          <p:cNvPr id="11" name="Freeform 6">
            <a:extLst>
              <a:ext uri="{FF2B5EF4-FFF2-40B4-BE49-F238E27FC236}">
                <a16:creationId xmlns:a16="http://schemas.microsoft.com/office/drawing/2014/main" id="{41D6FB14-B47B-40D8-ED39-D9CFF8BA335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25070" r="25070"/>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GENERAL FIREWORKS RULES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(IF FIREWORKS ARE LEGAL WHERE YOU RESIDE)</a:t>
            </a:r>
          </a:p>
        </p:txBody>
      </p:sp>
      <p:sp>
        <p:nvSpPr>
          <p:cNvPr id="10" name="TextBox 10"/>
          <p:cNvSpPr txBox="1"/>
          <p:nvPr/>
        </p:nvSpPr>
        <p:spPr>
          <a:xfrm>
            <a:off x="7597151" y="2699343"/>
            <a:ext cx="10562008" cy="6370319"/>
          </a:xfrm>
          <a:prstGeom prst="rect">
            <a:avLst/>
          </a:prstGeom>
        </p:spPr>
        <p:txBody>
          <a:bodyPr lIns="0" tIns="0" rIns="0" bIns="0" rtlCol="0" anchor="t">
            <a:spAutoFit/>
          </a:bodyPr>
          <a:lstStyle/>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Never use fireworks while impaired by drugs or alcohol.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Anyone using fireworks or standing nearby should wear protective eyewear.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Never hold lighted fireworks in your hands.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Never light them indoors.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Only use them away from people, houses and flammable material.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Never point or throw fireworks at another person.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Only light one device at a time and maintain a safe distance after lighting.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Never ignite devices in a container.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Do not try to re-light or handle malfunctioning fireworks.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Soak both spent and unused fireworks in water for a few hours before discarding. </a:t>
            </a:r>
          </a:p>
          <a:p>
            <a:pPr marL="388622" lvl="1" indent="-194311">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Keep bucket of water nearby to extinguish fireworks that don't go off or in case of fire. </a:t>
            </a:r>
          </a:p>
          <a:p>
            <a:pPr marL="388622" lvl="1" indent="-194311">
              <a:lnSpc>
                <a:spcPts val="3600"/>
              </a:lnSpc>
              <a:buFont typeface="Arial"/>
              <a:buChar char="•"/>
            </a:pPr>
            <a:r>
              <a:rPr lang="en-US" sz="1800" spc="84" dirty="0">
                <a:solidFill>
                  <a:srgbClr val="000000"/>
                </a:solidFill>
                <a:latin typeface="Arial" panose="020B0604020202020204" pitchFamily="34" charset="0"/>
                <a:cs typeface="Arial" panose="020B0604020202020204" pitchFamily="34" charset="0"/>
              </a:rPr>
              <a:t>Never allow young children to handle fireworks. </a:t>
            </a:r>
          </a:p>
          <a:p>
            <a:pPr marL="388622" lvl="1" indent="-194311">
              <a:lnSpc>
                <a:spcPts val="3600"/>
              </a:lnSpc>
              <a:buFont typeface="Arial"/>
              <a:buChar char="•"/>
            </a:pPr>
            <a:r>
              <a:rPr lang="en-US" sz="1800" spc="84" dirty="0">
                <a:solidFill>
                  <a:srgbClr val="000000"/>
                </a:solidFill>
                <a:latin typeface="Arial" panose="020B0604020202020204" pitchFamily="34" charset="0"/>
                <a:cs typeface="Arial" panose="020B0604020202020204" pitchFamily="34" charset="0"/>
              </a:rPr>
              <a:t>Older children should use them only under close adult supervision. </a:t>
            </a:r>
          </a:p>
          <a:p>
            <a:pPr marL="388622" lvl="1" indent="-194311" algn="l">
              <a:lnSpc>
                <a:spcPts val="3600"/>
              </a:lnSpc>
              <a:buFont typeface="Arial"/>
              <a:buChar char="•"/>
            </a:pPr>
            <a:r>
              <a:rPr lang="en-US" sz="1800" spc="37" dirty="0">
                <a:solidFill>
                  <a:srgbClr val="000000"/>
                </a:solidFill>
                <a:latin typeface="Arial" panose="020B0604020202020204" pitchFamily="34" charset="0"/>
                <a:cs typeface="Arial" panose="020B0604020202020204" pitchFamily="34" charset="0"/>
              </a:rPr>
              <a:t>Never use illegal fireworks. </a:t>
            </a:r>
          </a:p>
        </p:txBody>
      </p:sp>
      <p:sp>
        <p:nvSpPr>
          <p:cNvPr id="11" name="Freeform 3">
            <a:extLst>
              <a:ext uri="{FF2B5EF4-FFF2-40B4-BE49-F238E27FC236}">
                <a16:creationId xmlns:a16="http://schemas.microsoft.com/office/drawing/2014/main" id="{6887BBED-B4CE-2D73-0C81-93D3D55B328B}"/>
              </a:ext>
            </a:extLst>
          </p:cNvPr>
          <p:cNvSpPr/>
          <p:nvPr/>
        </p:nvSpPr>
        <p:spPr>
          <a:xfrm>
            <a:off x="-2" y="925505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27</a:t>
            </a:r>
          </a:p>
        </p:txBody>
      </p:sp>
      <p:sp>
        <p:nvSpPr>
          <p:cNvPr id="2" name="Freeform 6">
            <a:extLst>
              <a:ext uri="{FF2B5EF4-FFF2-40B4-BE49-F238E27FC236}">
                <a16:creationId xmlns:a16="http://schemas.microsoft.com/office/drawing/2014/main" id="{3A43D3CA-B05C-A45F-26CB-6D36975A59F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3210" r="13210"/>
          <a:stretch/>
        </p:blipFill>
        <p:spPr>
          <a:xfrm>
            <a:off x="542117" y="5446862"/>
            <a:ext cx="5347819" cy="4840138"/>
          </a:xfrm>
          <a:prstGeom prst="rect">
            <a:avLst/>
          </a:prstGeom>
        </p:spPr>
      </p:pic>
      <p:pic>
        <p:nvPicPr>
          <p:cNvPr id="7" name="Picture 7"/>
          <p:cNvPicPr>
            <a:picLocks noChangeAspect="1"/>
          </p:cNvPicPr>
          <p:nvPr/>
        </p:nvPicPr>
        <p:blipFill>
          <a:blip r:embed="rId3"/>
          <a:srcRect l="23903"/>
          <a:stretch>
            <a:fillRect/>
          </a:stretch>
        </p:blipFill>
        <p:spPr>
          <a:xfrm>
            <a:off x="542117" y="0"/>
            <a:ext cx="5347819" cy="4688038"/>
          </a:xfrm>
          <a:prstGeom prst="rect">
            <a:avLst/>
          </a:prstGeom>
        </p:spPr>
      </p:pic>
      <p:sp>
        <p:nvSpPr>
          <p:cNvPr id="8" name="TextBox 8"/>
          <p:cNvSpPr txBox="1"/>
          <p:nvPr/>
        </p:nvSpPr>
        <p:spPr>
          <a:xfrm>
            <a:off x="6425880" y="4592788"/>
            <a:ext cx="10819691" cy="827599"/>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SPORTS-RELATED ACTIVITIES</a:t>
            </a:r>
          </a:p>
        </p:txBody>
      </p:sp>
      <p:sp>
        <p:nvSpPr>
          <p:cNvPr id="9" name="TextBox 9"/>
          <p:cNvSpPr txBox="1"/>
          <p:nvPr/>
        </p:nvSpPr>
        <p:spPr>
          <a:xfrm>
            <a:off x="7534984" y="6182767"/>
            <a:ext cx="9724316" cy="2846933"/>
          </a:xfrm>
          <a:prstGeom prst="rect">
            <a:avLst/>
          </a:prstGeom>
        </p:spPr>
        <p:txBody>
          <a:bodyPr wrap="square" lIns="0" tIns="0" rIns="0" bIns="0" rtlCol="0" anchor="t">
            <a:spAutoFit/>
          </a:bodyPr>
          <a:lstStyle/>
          <a:p>
            <a:pPr>
              <a:lnSpc>
                <a:spcPts val="3655"/>
              </a:lnSpc>
            </a:pPr>
            <a:r>
              <a:rPr lang="en-US" sz="2800" spc="149" dirty="0">
                <a:solidFill>
                  <a:srgbClr val="000000"/>
                </a:solidFill>
                <a:latin typeface="Arial" panose="020B0604020202020204" pitchFamily="34" charset="0"/>
                <a:cs typeface="Arial" panose="020B0604020202020204" pitchFamily="34" charset="0"/>
              </a:rPr>
              <a:t>In 2022, sports and recreation injuries increased 12% from 2021 in the U.S. The top three sports, activities and equipment with most injuries were:</a:t>
            </a:r>
          </a:p>
          <a:p>
            <a:pPr>
              <a:lnSpc>
                <a:spcPts val="3655"/>
              </a:lnSpc>
            </a:pPr>
            <a:r>
              <a:rPr lang="en-US" sz="2800" spc="149" dirty="0">
                <a:solidFill>
                  <a:srgbClr val="000000"/>
                </a:solidFill>
                <a:latin typeface="Arial" panose="020B0604020202020204" pitchFamily="34" charset="0"/>
                <a:cs typeface="Arial" panose="020B0604020202020204" pitchFamily="34" charset="0"/>
              </a:rPr>
              <a:t>    1 - Exercise and exercise equipment</a:t>
            </a:r>
          </a:p>
          <a:p>
            <a:pPr>
              <a:lnSpc>
                <a:spcPts val="3655"/>
              </a:lnSpc>
            </a:pPr>
            <a:r>
              <a:rPr lang="en-US" sz="2800" spc="149" dirty="0">
                <a:solidFill>
                  <a:srgbClr val="000000"/>
                </a:solidFill>
                <a:latin typeface="Arial" panose="020B0604020202020204" pitchFamily="34" charset="0"/>
                <a:cs typeface="Arial" panose="020B0604020202020204" pitchFamily="34" charset="0"/>
              </a:rPr>
              <a:t>    2 - Bicycles and accessories</a:t>
            </a:r>
          </a:p>
          <a:p>
            <a:pPr>
              <a:lnSpc>
                <a:spcPts val="3655"/>
              </a:lnSpc>
            </a:pPr>
            <a:r>
              <a:rPr lang="en-US" sz="2800" spc="149" dirty="0">
                <a:solidFill>
                  <a:srgbClr val="000000"/>
                </a:solidFill>
                <a:latin typeface="Arial" panose="020B0604020202020204" pitchFamily="34" charset="0"/>
                <a:cs typeface="Arial" panose="020B0604020202020204" pitchFamily="34" charset="0"/>
              </a:rPr>
              <a:t>    3 - Basketball</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28</a:t>
            </a:r>
          </a:p>
        </p:txBody>
      </p:sp>
      <p:sp>
        <p:nvSpPr>
          <p:cNvPr id="11" name="Freeform 6">
            <a:extLst>
              <a:ext uri="{FF2B5EF4-FFF2-40B4-BE49-F238E27FC236}">
                <a16:creationId xmlns:a16="http://schemas.microsoft.com/office/drawing/2014/main" id="{B693CDCC-0BD3-8D1F-9B04-51726B348F0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 y="851890"/>
            <a:ext cx="11091862"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1570" t="-378" r="23706" b="8335"/>
          <a:stretch/>
        </p:blipFill>
        <p:spPr>
          <a:xfrm>
            <a:off x="11784344" y="-38101"/>
            <a:ext cx="6503655" cy="9296401"/>
          </a:xfrm>
          <a:prstGeom prst="rect">
            <a:avLst/>
          </a:prstGeom>
        </p:spPr>
      </p:pic>
      <p:sp>
        <p:nvSpPr>
          <p:cNvPr id="7" name="TextBox 7"/>
          <p:cNvSpPr txBox="1"/>
          <p:nvPr/>
        </p:nvSpPr>
        <p:spPr>
          <a:xfrm>
            <a:off x="878907" y="2967780"/>
            <a:ext cx="9343570" cy="5770811"/>
          </a:xfrm>
          <a:prstGeom prst="rect">
            <a:avLst/>
          </a:prstGeom>
        </p:spPr>
        <p:txBody>
          <a:bodyPr lIns="0" tIns="0" rIns="0" bIns="0" rtlCol="0" anchor="t">
            <a:spAutoFit/>
          </a:bodyPr>
          <a:lstStyle/>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Warm up and stretch before playing any sport.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Ensure you are physically able to play – see your physician for periodic physicals. Don’t participate in a sporting event without a physician’s release if you’ve had a sports injury that required medical attention.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Make sure to wear all proper protective equipment required for the sport: Shoulder pads, elbow pads, knee pads and helmet for football; batting helmets with faceguards; catcher’s face mask, throat guard, chest protector and shin guards for baseball.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Be sure sports protective equipment is in good condition, fits appropriately and is worn correctly all the time. Avoid missing or broken buckles or compressed or worn padding. Poorly fitting equipment may be uncomfortable and may not offer the best protection.  </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SPORTS INJURY PREVENTION</a:t>
            </a:r>
          </a:p>
        </p:txBody>
      </p:sp>
      <p:sp>
        <p:nvSpPr>
          <p:cNvPr id="9" name="TextBox 9"/>
          <p:cNvSpPr txBox="1"/>
          <p:nvPr/>
        </p:nvSpPr>
        <p:spPr>
          <a:xfrm>
            <a:off x="305509"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ENSURE YOU ARE PHYSICALLY ABLE </a:t>
            </a:r>
          </a:p>
        </p:txBody>
      </p:sp>
      <p:sp>
        <p:nvSpPr>
          <p:cNvPr id="11" name="Freeform 3">
            <a:extLst>
              <a:ext uri="{FF2B5EF4-FFF2-40B4-BE49-F238E27FC236}">
                <a16:creationId xmlns:a16="http://schemas.microsoft.com/office/drawing/2014/main" id="{D01F9DD5-A479-BF61-F41A-244917C46ABA}"/>
              </a:ext>
            </a:extLst>
          </p:cNvPr>
          <p:cNvSpPr/>
          <p:nvPr/>
        </p:nvSpPr>
        <p:spPr>
          <a:xfrm>
            <a:off x="-3"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29</a:t>
            </a:r>
          </a:p>
        </p:txBody>
      </p:sp>
      <p:sp>
        <p:nvSpPr>
          <p:cNvPr id="2" name="Freeform 6">
            <a:extLst>
              <a:ext uri="{FF2B5EF4-FFF2-40B4-BE49-F238E27FC236}">
                <a16:creationId xmlns:a16="http://schemas.microsoft.com/office/drawing/2014/main" id="{2B153138-782E-1302-91C3-E6623B3B7CA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unset over a body of water&#10;&#10;Description automatically generated with medium confidence">
            <a:extLst>
              <a:ext uri="{FF2B5EF4-FFF2-40B4-BE49-F238E27FC236}">
                <a16:creationId xmlns:a16="http://schemas.microsoft.com/office/drawing/2014/main" id="{31C03325-527D-66F7-1CBB-A87BC0B2A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288"/>
            <a:ext cx="6929156" cy="10287000"/>
          </a:xfrm>
          <a:prstGeom prst="rect">
            <a:avLst/>
          </a:prstGeom>
        </p:spPr>
      </p:pic>
      <p:grpSp>
        <p:nvGrpSpPr>
          <p:cNvPr id="2" name="Group 2"/>
          <p:cNvGrpSpPr/>
          <p:nvPr/>
        </p:nvGrpSpPr>
        <p:grpSpPr>
          <a:xfrm>
            <a:off x="0" y="9263083"/>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grpSp>
      <p:grpSp>
        <p:nvGrpSpPr>
          <p:cNvPr id="5" name="Group 5"/>
          <p:cNvGrpSpPr/>
          <p:nvPr/>
        </p:nvGrpSpPr>
        <p:grpSpPr>
          <a:xfrm>
            <a:off x="7205666" y="851890"/>
            <a:ext cx="11082334" cy="1226239"/>
            <a:chOff x="0" y="0"/>
            <a:chExt cx="9330220" cy="1032371"/>
          </a:xfrm>
          <a:solidFill>
            <a:srgbClr val="0070C0"/>
          </a:solidFill>
        </p:grpSpPr>
        <p:sp>
          <p:nvSpPr>
            <p:cNvPr id="6" name="Freeform 6"/>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INTRODUCTION</a:t>
            </a:r>
          </a:p>
        </p:txBody>
      </p:sp>
      <p:sp>
        <p:nvSpPr>
          <p:cNvPr id="8" name="TextBox 8"/>
          <p:cNvSpPr txBox="1"/>
          <p:nvPr/>
        </p:nvSpPr>
        <p:spPr>
          <a:xfrm>
            <a:off x="7534984" y="2857500"/>
            <a:ext cx="9790991" cy="5770811"/>
          </a:xfrm>
          <a:prstGeom prst="rect">
            <a:avLst/>
          </a:prstGeom>
        </p:spPr>
        <p:txBody>
          <a:bodyPr lIns="0" tIns="0" rIns="0" bIns="0" rtlCol="0" anchor="t">
            <a:spAutoFit/>
          </a:bodyPr>
          <a:lstStyle/>
          <a:p>
            <a:pPr>
              <a:lnSpc>
                <a:spcPts val="2529"/>
              </a:lnSpc>
            </a:pPr>
            <a:r>
              <a:rPr lang="en-US" sz="2400" spc="103" dirty="0">
                <a:solidFill>
                  <a:srgbClr val="000000"/>
                </a:solidFill>
                <a:latin typeface="Arial" panose="020B0604020202020204" pitchFamily="34" charset="0"/>
                <a:cs typeface="Arial" panose="020B0604020202020204" pitchFamily="34" charset="0"/>
              </a:rPr>
              <a:t>Summer is nearly here so it's time to think about the 101 Critical Days of Summer safety. Historically, it is the largest vacation period of the year for military members, beginning with Memorial Day weekend and ending with Labor Day weekend. The summer months are filled with warm weather, celebrations and longer days. Driving and traveling increase exponentially. The 101 Critical Days of Summer also includes three holidays, which are normally approved for long weekends. </a:t>
            </a:r>
          </a:p>
          <a:p>
            <a:pPr>
              <a:lnSpc>
                <a:spcPts val="2529"/>
              </a:lnSpc>
            </a:pPr>
            <a:r>
              <a:rPr lang="en-US" sz="2400" spc="103" dirty="0">
                <a:solidFill>
                  <a:srgbClr val="000000"/>
                </a:solidFill>
                <a:latin typeface="Arial" panose="020B0604020202020204" pitchFamily="34" charset="0"/>
                <a:cs typeface="Arial" panose="020B0604020202020204" pitchFamily="34" charset="0"/>
              </a:rPr>
              <a:t> </a:t>
            </a:r>
          </a:p>
          <a:p>
            <a:pPr>
              <a:lnSpc>
                <a:spcPts val="2529"/>
              </a:lnSpc>
            </a:pPr>
            <a:r>
              <a:rPr lang="en-US" sz="2400" spc="103" dirty="0">
                <a:solidFill>
                  <a:srgbClr val="000000"/>
                </a:solidFill>
                <a:latin typeface="Arial" panose="020B0604020202020204" pitchFamily="34" charset="0"/>
                <a:cs typeface="Arial" panose="020B0604020202020204" pitchFamily="34" charset="0"/>
              </a:rPr>
              <a:t>During these longer days, potential lapses in judgment while engaging in summer activities can impact the readiness of Airmen and Guardians. A general lack of situational awareness and complacency are root causes in numerous off-duty mishaps from last summer.</a:t>
            </a:r>
          </a:p>
          <a:p>
            <a:pPr>
              <a:lnSpc>
                <a:spcPts val="2529"/>
              </a:lnSpc>
            </a:pPr>
            <a:r>
              <a:rPr lang="en-US" sz="2400" spc="103" dirty="0">
                <a:solidFill>
                  <a:srgbClr val="000000"/>
                </a:solidFill>
                <a:latin typeface="Arial" panose="020B0604020202020204" pitchFamily="34" charset="0"/>
                <a:cs typeface="Arial" panose="020B0604020202020204" pitchFamily="34" charset="0"/>
              </a:rPr>
              <a:t> </a:t>
            </a:r>
          </a:p>
          <a:p>
            <a:pPr>
              <a:lnSpc>
                <a:spcPts val="2529"/>
              </a:lnSpc>
            </a:pPr>
            <a:r>
              <a:rPr lang="en-US" sz="2400" spc="103" dirty="0">
                <a:solidFill>
                  <a:srgbClr val="000000"/>
                </a:solidFill>
                <a:latin typeface="Arial" panose="020B0604020202020204" pitchFamily="34" charset="0"/>
                <a:cs typeface="Arial" panose="020B0604020202020204" pitchFamily="34" charset="0"/>
              </a:rPr>
              <a:t>The following presentation provides general summer safety information to help you – and your team – maintain an </a:t>
            </a:r>
            <a:r>
              <a:rPr lang="en-US" sz="2400" b="1" spc="103" dirty="0">
                <a:solidFill>
                  <a:srgbClr val="000000"/>
                </a:solidFill>
                <a:latin typeface="Arial" panose="020B0604020202020204" pitchFamily="34" charset="0"/>
                <a:cs typeface="Arial" panose="020B0604020202020204" pitchFamily="34" charset="0"/>
              </a:rPr>
              <a:t>active risk management mindset</a:t>
            </a:r>
            <a:r>
              <a:rPr lang="en-US" sz="2400" spc="103" dirty="0">
                <a:solidFill>
                  <a:srgbClr val="000000"/>
                </a:solidFill>
                <a:latin typeface="Arial" panose="020B0604020202020204" pitchFamily="34" charset="0"/>
                <a:cs typeface="Arial" panose="020B0604020202020204" pitchFamily="34" charset="0"/>
              </a:rPr>
              <a:t> to ensure an enjoyable and safe summer. </a:t>
            </a:r>
          </a:p>
        </p:txBody>
      </p:sp>
      <p:sp>
        <p:nvSpPr>
          <p:cNvPr id="9" name="TextBox 9"/>
          <p:cNvSpPr txBox="1"/>
          <p:nvPr/>
        </p:nvSpPr>
        <p:spPr>
          <a:xfrm>
            <a:off x="7505676" y="2247900"/>
            <a:ext cx="5171256" cy="463781"/>
          </a:xfrm>
          <a:prstGeom prst="rect">
            <a:avLst/>
          </a:prstGeom>
        </p:spPr>
        <p:txBody>
          <a:bodyPr wrap="square" lIns="0" tIns="0" rIns="0" bIns="0" rtlCol="0" anchor="t">
            <a:spAutoFit/>
          </a:bodyPr>
          <a:lstStyle/>
          <a:p>
            <a:pPr>
              <a:lnSpc>
                <a:spcPts val="3873"/>
              </a:lnSpc>
            </a:pPr>
            <a:r>
              <a:rPr lang="en-US" sz="2800" dirty="0">
                <a:solidFill>
                  <a:srgbClr val="000000"/>
                </a:solidFill>
                <a:latin typeface="Roboto Bold"/>
              </a:rPr>
              <a:t>MANAGING YOUR RISK</a:t>
            </a:r>
          </a:p>
        </p:txBody>
      </p:sp>
      <p:sp>
        <p:nvSpPr>
          <p:cNvPr id="4" name="Freeform 6">
            <a:extLst>
              <a:ext uri="{FF2B5EF4-FFF2-40B4-BE49-F238E27FC236}">
                <a16:creationId xmlns:a16="http://schemas.microsoft.com/office/drawing/2014/main" id="{FBCDAAAB-7276-84EE-9136-ACCAD31643C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
        <p:nvSpPr>
          <p:cNvPr id="13" name="TextBox 10">
            <a:extLst>
              <a:ext uri="{FF2B5EF4-FFF2-40B4-BE49-F238E27FC236}">
                <a16:creationId xmlns:a16="http://schemas.microsoft.com/office/drawing/2014/main" id="{2C1F7D55-C95C-702A-5612-F88021063FBC}"/>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WALKING, JOGGING AND EXERCISING SAFELY FOR HEALTH</a:t>
            </a:r>
          </a:p>
        </p:txBody>
      </p:sp>
      <p:sp>
        <p:nvSpPr>
          <p:cNvPr id="10" name="TextBox 10"/>
          <p:cNvSpPr txBox="1"/>
          <p:nvPr/>
        </p:nvSpPr>
        <p:spPr>
          <a:xfrm>
            <a:off x="7543800" y="2767144"/>
            <a:ext cx="10064446" cy="5373266"/>
          </a:xfrm>
          <a:prstGeom prst="rect">
            <a:avLst/>
          </a:prstGeom>
        </p:spPr>
        <p:txBody>
          <a:bodyPr lIns="0" tIns="0" rIns="0" bIns="0" rtlCol="0" anchor="t">
            <a:spAutoFit/>
          </a:bodyPr>
          <a:lstStyle/>
          <a:p>
            <a:pPr>
              <a:lnSpc>
                <a:spcPts val="4399"/>
              </a:lnSpc>
            </a:pPr>
            <a:r>
              <a:rPr lang="en-US" sz="2400" spc="56" dirty="0">
                <a:solidFill>
                  <a:srgbClr val="000000"/>
                </a:solidFill>
                <a:latin typeface="Arial" panose="020B0604020202020204" pitchFamily="34" charset="0"/>
                <a:cs typeface="Arial" panose="020B0604020202020204" pitchFamily="34" charset="0"/>
              </a:rPr>
              <a:t>Follow our tips to ensure that your jogs are rewarding and safe:</a:t>
            </a: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Execute warm up exercise before walking, jogging or running.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Choose good shoes for walking, jogging or running.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Drink plenty of fluids (water or drinks with electrolytes) before, during and after.</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Watch for signs of heat cramps, heat exhaustion or heat stroke.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Allow a cool down period.</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Walk, jog or run on sidewalks facing traffic. Exercise caution when walking, jogging, or running, near roadways.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marL="474979" lvl="1" indent="-237490" algn="l">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Wear bright-colored clothing to improve your visibility.</a:t>
            </a:r>
          </a:p>
        </p:txBody>
      </p:sp>
      <p:pic>
        <p:nvPicPr>
          <p:cNvPr id="13" name="Picture 12" descr="A person and person running on a road&#10;&#10;Description automatically generated with medium confidence">
            <a:extLst>
              <a:ext uri="{FF2B5EF4-FFF2-40B4-BE49-F238E27FC236}">
                <a16:creationId xmlns:a16="http://schemas.microsoft.com/office/drawing/2014/main" id="{72740E0C-3B79-557D-0730-06176898E0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922" r="21734"/>
          <a:stretch/>
        </p:blipFill>
        <p:spPr>
          <a:xfrm>
            <a:off x="0" y="0"/>
            <a:ext cx="6736301" cy="9258300"/>
          </a:xfrm>
          <a:prstGeom prst="rect">
            <a:avLst/>
          </a:prstGeom>
        </p:spPr>
      </p:pic>
      <p:sp>
        <p:nvSpPr>
          <p:cNvPr id="6" name="Freeform 3">
            <a:extLst>
              <a:ext uri="{FF2B5EF4-FFF2-40B4-BE49-F238E27FC236}">
                <a16:creationId xmlns:a16="http://schemas.microsoft.com/office/drawing/2014/main" id="{AF74AF2F-E362-8A65-B33F-9369C447AF67}"/>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30</a:t>
            </a:r>
          </a:p>
        </p:txBody>
      </p:sp>
      <p:sp>
        <p:nvSpPr>
          <p:cNvPr id="2" name="Freeform 6">
            <a:extLst>
              <a:ext uri="{FF2B5EF4-FFF2-40B4-BE49-F238E27FC236}">
                <a16:creationId xmlns:a16="http://schemas.microsoft.com/office/drawing/2014/main" id="{E7A1C43C-AC2E-2D22-271E-C7E5ACABDE6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t="7609" b="3124"/>
          <a:stretch>
            <a:fillRect/>
          </a:stretch>
        </p:blipFill>
        <p:spPr>
          <a:xfrm>
            <a:off x="11406380" y="0"/>
            <a:ext cx="6881620" cy="9251437"/>
          </a:xfrm>
          <a:prstGeom prst="rect">
            <a:avLst/>
          </a:prstGeom>
        </p:spPr>
      </p:pic>
      <p:sp>
        <p:nvSpPr>
          <p:cNvPr id="7" name="TextBox 7"/>
          <p:cNvSpPr txBox="1"/>
          <p:nvPr/>
        </p:nvSpPr>
        <p:spPr>
          <a:xfrm>
            <a:off x="228600" y="2705100"/>
            <a:ext cx="10515600" cy="6732612"/>
          </a:xfrm>
          <a:prstGeom prst="rect">
            <a:avLst/>
          </a:prstGeom>
        </p:spPr>
        <p:txBody>
          <a:bodyPr wrap="square" lIns="0" tIns="0" rIns="0" bIns="0" rtlCol="0" anchor="t">
            <a:spAutoFit/>
          </a:bodyPr>
          <a:lstStyle/>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Jog in a familiar area but vary your routes. Changing the route you take will prevent someone from noting your schedule or movements.</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Jog in open spaces, away from bushes or alcoves where someone could hide.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Carry your ID. If you suspect you’re being followed, call the police immediately and find a safe place to wait for them to arrive.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Carry a whistle or shrill alarm to summon help if needed.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Take a key with you. Don’t leave your house unlocked.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Do not run with your phone or other valuables in sight.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Avoid jogging in secluded areas or at night. If you do run after dark, do so in well-lit and populated areas and consider buying reflective running gear or a runner’s light so you’re highly visible to traffic.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Recruit a friend. Runners in pairs or groups are less appealing targets.</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p:txBody>
      </p:sp>
      <p:sp>
        <p:nvSpPr>
          <p:cNvPr id="8" name="TextBox 8"/>
          <p:cNvSpPr txBox="1"/>
          <p:nvPr/>
        </p:nvSpPr>
        <p:spPr>
          <a:xfrm>
            <a:off x="4579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9" name="TextBox 9"/>
          <p:cNvSpPr txBox="1"/>
          <p:nvPr/>
        </p:nvSpPr>
        <p:spPr>
          <a:xfrm>
            <a:off x="534109"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WALKING, JOGGING AND EXERCISING SAFELY FOR SECURITY</a:t>
            </a:r>
          </a:p>
        </p:txBody>
      </p:sp>
      <p:pic>
        <p:nvPicPr>
          <p:cNvPr id="12" name="Picture 11" descr="A picture containing grass, tree, outdoor, person&#10;&#10;Description automatically generated">
            <a:extLst>
              <a:ext uri="{FF2B5EF4-FFF2-40B4-BE49-F238E27FC236}">
                <a16:creationId xmlns:a16="http://schemas.microsoft.com/office/drawing/2014/main" id="{309F1233-4081-8A2E-C64A-935FCCE7C42A}"/>
              </a:ext>
            </a:extLst>
          </p:cNvPr>
          <p:cNvPicPr>
            <a:picLocks noChangeAspect="1"/>
          </p:cNvPicPr>
          <p:nvPr/>
        </p:nvPicPr>
        <p:blipFill rotWithShape="1">
          <a:blip r:embed="rId3">
            <a:extLst>
              <a:ext uri="{28A0092B-C50C-407E-A947-70E740481C1C}">
                <a14:useLocalDpi xmlns:a14="http://schemas.microsoft.com/office/drawing/2010/main" val="0"/>
              </a:ext>
            </a:extLst>
          </a:blip>
          <a:srcRect l="54857" b="10067"/>
          <a:stretch/>
        </p:blipFill>
        <p:spPr>
          <a:xfrm>
            <a:off x="11354501" y="0"/>
            <a:ext cx="6965837" cy="9251437"/>
          </a:xfrm>
          <a:prstGeom prst="rect">
            <a:avLst/>
          </a:prstGeom>
        </p:spPr>
      </p:pic>
      <p:sp>
        <p:nvSpPr>
          <p:cNvPr id="11" name="Freeform 3">
            <a:extLst>
              <a:ext uri="{FF2B5EF4-FFF2-40B4-BE49-F238E27FC236}">
                <a16:creationId xmlns:a16="http://schemas.microsoft.com/office/drawing/2014/main" id="{817EAD99-C9F8-74AE-389F-4EB94D1C56C7}"/>
              </a:ext>
            </a:extLst>
          </p:cNvPr>
          <p:cNvSpPr/>
          <p:nvPr/>
        </p:nvSpPr>
        <p:spPr>
          <a:xfrm>
            <a:off x="0" y="9251436"/>
            <a:ext cx="18320338" cy="1035563"/>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31</a:t>
            </a:r>
          </a:p>
        </p:txBody>
      </p:sp>
      <p:sp>
        <p:nvSpPr>
          <p:cNvPr id="2" name="Freeform 6">
            <a:extLst>
              <a:ext uri="{FF2B5EF4-FFF2-40B4-BE49-F238E27FC236}">
                <a16:creationId xmlns:a16="http://schemas.microsoft.com/office/drawing/2014/main" id="{98FADF33-25AE-64CE-ECCB-8097D8EC3D7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3325" r="37636"/>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BIKING SAFELY</a:t>
            </a:r>
          </a:p>
        </p:txBody>
      </p:sp>
      <p:sp>
        <p:nvSpPr>
          <p:cNvPr id="10" name="TextBox 10"/>
          <p:cNvSpPr txBox="1"/>
          <p:nvPr/>
        </p:nvSpPr>
        <p:spPr>
          <a:xfrm>
            <a:off x="7484888" y="2958861"/>
            <a:ext cx="10064446" cy="5770811"/>
          </a:xfrm>
          <a:prstGeom prst="rect">
            <a:avLst/>
          </a:prstGeom>
        </p:spPr>
        <p:txBody>
          <a:bodyPr lIns="0" tIns="0" rIns="0" bIns="0" rtlCol="0" anchor="t">
            <a:spAutoFit/>
          </a:bodyPr>
          <a:lstStyle/>
          <a:p>
            <a:pPr>
              <a:lnSpc>
                <a:spcPts val="2529"/>
              </a:lnSpc>
            </a:pPr>
            <a:r>
              <a:rPr lang="en-US" sz="2400" spc="56" dirty="0">
                <a:solidFill>
                  <a:srgbClr val="000000"/>
                </a:solidFill>
                <a:latin typeface="Arial" panose="020B0604020202020204" pitchFamily="34" charset="0"/>
                <a:cs typeface="Arial" panose="020B0604020202020204" pitchFamily="34" charset="0"/>
              </a:rPr>
              <a:t>When a crash occurs between a vehicle and a bike, it’s the cyclist who is most likely to be injured. A large percentage of crashes can be avoided if motorists and cyclists follow the rules of the road and watch out for each other.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Wear equipment to protect you and make you more visible to others, like an approved bike helmet, bright clothing (during the day), reflective gear, and a white front light and red rear light and reflectors on your bike (at night or when visibility is poor).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Remember to use arm and hand signals.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Ride with traffic, not against it.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gn="l">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Avoid riding at night, if possible. If you must ride at night, install front and rear lights on your bicycle and wear reflective clothing. It’s the law! Regardless of the season, bicyclist deaths occurred most often between 6 p.m. and 9 p.m.  </a:t>
            </a:r>
          </a:p>
        </p:txBody>
      </p:sp>
      <p:sp>
        <p:nvSpPr>
          <p:cNvPr id="11" name="Freeform 3">
            <a:extLst>
              <a:ext uri="{FF2B5EF4-FFF2-40B4-BE49-F238E27FC236}">
                <a16:creationId xmlns:a16="http://schemas.microsoft.com/office/drawing/2014/main" id="{BE48650B-6FF2-0371-3592-1997B2323C15}"/>
              </a:ext>
            </a:extLst>
          </p:cNvPr>
          <p:cNvSpPr/>
          <p:nvPr/>
        </p:nvSpPr>
        <p:spPr>
          <a:xfrm>
            <a:off x="0"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32</a:t>
            </a:r>
          </a:p>
        </p:txBody>
      </p:sp>
      <p:sp>
        <p:nvSpPr>
          <p:cNvPr id="2" name="Freeform 6">
            <a:extLst>
              <a:ext uri="{FF2B5EF4-FFF2-40B4-BE49-F238E27FC236}">
                <a16:creationId xmlns:a16="http://schemas.microsoft.com/office/drawing/2014/main" id="{105B33F0-3872-8FF1-C8B9-CF0E031C031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41123"/>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4579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534109" y="2174494"/>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BIKING SAFELY CONTINUED</a:t>
            </a:r>
          </a:p>
        </p:txBody>
      </p:sp>
      <p:sp>
        <p:nvSpPr>
          <p:cNvPr id="10" name="TextBox 10"/>
          <p:cNvSpPr txBox="1"/>
          <p:nvPr/>
        </p:nvSpPr>
        <p:spPr>
          <a:xfrm>
            <a:off x="238830" y="2781300"/>
            <a:ext cx="10064446" cy="6412012"/>
          </a:xfrm>
          <a:prstGeom prst="rect">
            <a:avLst/>
          </a:prstGeom>
        </p:spPr>
        <p:txBody>
          <a:bodyPr lIns="0" tIns="0" rIns="0" bIns="0" rtlCol="0" anchor="t">
            <a:spAutoFit/>
          </a:bodyPr>
          <a:lstStyle/>
          <a:p>
            <a:pPr marL="474979" lvl="1" indent="-237490">
              <a:lnSpc>
                <a:spcPts val="2529"/>
              </a:lnSpc>
              <a:buFont typeface="Arial"/>
              <a:buChar char="•"/>
            </a:pPr>
            <a:r>
              <a:rPr lang="en-US" sz="2199" spc="103" dirty="0">
                <a:solidFill>
                  <a:srgbClr val="000000"/>
                </a:solidFill>
                <a:latin typeface="Arial" panose="020B0604020202020204" pitchFamily="34" charset="0"/>
                <a:cs typeface="Arial" panose="020B0604020202020204" pitchFamily="34" charset="0"/>
              </a:rPr>
              <a:t>Of the </a:t>
            </a:r>
            <a:r>
              <a:rPr lang="en-US" sz="2199" spc="103" dirty="0">
                <a:latin typeface="Arial" panose="020B0604020202020204" pitchFamily="34" charset="0"/>
                <a:cs typeface="Arial" panose="020B0604020202020204" pitchFamily="34" charset="0"/>
              </a:rPr>
              <a:t>1,230 bicyclist deaths in 2021, 853 died in motor-vehicle crashes and 377 in other non-traffic incidents, according to National Center for Health Statistics mortality data. Males accounted for 88% of all bicycle deaths, over eight times the fatalities for females.</a:t>
            </a:r>
          </a:p>
          <a:p>
            <a:pPr>
              <a:lnSpc>
                <a:spcPts val="2529"/>
              </a:lnSpc>
            </a:pPr>
            <a:endParaRPr lang="en-US" sz="2199" spc="103" dirty="0">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103" dirty="0">
                <a:latin typeface="Arial" panose="020B0604020202020204" pitchFamily="34" charset="0"/>
                <a:cs typeface="Arial" panose="020B0604020202020204" pitchFamily="34" charset="0"/>
              </a:rPr>
              <a:t>Bicycle-related deaths peak in the warmer months, starting in July, and they remain high through October. In 2021, the most deaths occurred in September (149) and the fewest in February (60).</a:t>
            </a:r>
          </a:p>
          <a:p>
            <a:pPr marL="237489" lvl="1">
              <a:lnSpc>
                <a:spcPts val="2529"/>
              </a:lnSpc>
            </a:pPr>
            <a:r>
              <a:rPr lang="en-US" sz="1400" spc="103" dirty="0">
                <a:solidFill>
                  <a:srgbClr val="000000"/>
                </a:solidFill>
                <a:latin typeface="Arial" panose="020B0604020202020204" pitchFamily="34" charset="0"/>
                <a:cs typeface="Arial" panose="020B0604020202020204" pitchFamily="34" charset="0"/>
              </a:rPr>
              <a:t>    https://injuryfacts.nsc.org/home-and-community/safety-topics/bicycle-deaths/</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Ride a bike that fits you. If it’s too big, it’s harder to control the bike.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Carry all items in a backpack or strapped to the back of the bike.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Tuck and tie your shoelaces and pant legs so they don’t get caught in your bike chain.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marL="474979" lvl="1" indent="-237490" algn="l">
              <a:lnSpc>
                <a:spcPts val="2529"/>
              </a:lnSpc>
              <a:buFont typeface="Arial"/>
              <a:buChar char="•"/>
            </a:pPr>
            <a:r>
              <a:rPr lang="en-US" sz="2199" spc="56" dirty="0">
                <a:solidFill>
                  <a:srgbClr val="000000"/>
                </a:solidFill>
                <a:latin typeface="Arial" panose="020B0604020202020204" pitchFamily="34" charset="0"/>
                <a:cs typeface="Arial" panose="020B0604020202020204" pitchFamily="34" charset="0"/>
              </a:rPr>
              <a:t>Plan your route, choose routes with less traffic and slower speeds. Your safest route may be away from traffic altogether, in a bike lane or on a bike path. </a:t>
            </a:r>
          </a:p>
        </p:txBody>
      </p:sp>
      <p:pic>
        <p:nvPicPr>
          <p:cNvPr id="12" name="Picture 11" descr="A picture containing water, outdoor, person, sky&#10;&#10;Description automatically generated">
            <a:extLst>
              <a:ext uri="{FF2B5EF4-FFF2-40B4-BE49-F238E27FC236}">
                <a16:creationId xmlns:a16="http://schemas.microsoft.com/office/drawing/2014/main" id="{802648B9-7F67-0255-B789-08638D9EF1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04" r="23667" b="6624"/>
          <a:stretch/>
        </p:blipFill>
        <p:spPr>
          <a:xfrm>
            <a:off x="10668000" y="4762"/>
            <a:ext cx="7620000" cy="9258300"/>
          </a:xfrm>
          <a:prstGeom prst="rect">
            <a:avLst/>
          </a:prstGeom>
        </p:spPr>
      </p:pic>
      <p:sp>
        <p:nvSpPr>
          <p:cNvPr id="6" name="Freeform 3">
            <a:extLst>
              <a:ext uri="{FF2B5EF4-FFF2-40B4-BE49-F238E27FC236}">
                <a16:creationId xmlns:a16="http://schemas.microsoft.com/office/drawing/2014/main" id="{6AD78738-67FF-4B69-3A3E-7FEF3F73D30A}"/>
              </a:ext>
            </a:extLst>
          </p:cNvPr>
          <p:cNvSpPr/>
          <p:nvPr/>
        </p:nvSpPr>
        <p:spPr>
          <a:xfrm>
            <a:off x="-2" y="925353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33</a:t>
            </a:r>
          </a:p>
        </p:txBody>
      </p:sp>
      <p:sp>
        <p:nvSpPr>
          <p:cNvPr id="2" name="Freeform 6">
            <a:extLst>
              <a:ext uri="{FF2B5EF4-FFF2-40B4-BE49-F238E27FC236}">
                <a16:creationId xmlns:a16="http://schemas.microsoft.com/office/drawing/2014/main" id="{2AE66B86-B46C-F892-EA6A-8928C41F815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chemeClr val="bg1"/>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1970" r="11970"/>
          <a:stretch/>
        </p:blipFill>
        <p:spPr>
          <a:xfrm>
            <a:off x="542117" y="0"/>
            <a:ext cx="5347819" cy="4688038"/>
          </a:xfrm>
          <a:prstGeom prst="rect">
            <a:avLst/>
          </a:prstGeom>
        </p:spPr>
      </p:pic>
      <p:pic>
        <p:nvPicPr>
          <p:cNvPr id="7" name="Picture 7"/>
          <p:cNvPicPr>
            <a:picLocks noChangeAspect="1"/>
          </p:cNvPicPr>
          <p:nvPr/>
        </p:nvPicPr>
        <p:blipFill>
          <a:blip r:embed="rId3"/>
          <a:srcRect l="4388" r="4347"/>
          <a:stretch>
            <a:fillRect/>
          </a:stretch>
        </p:blipFill>
        <p:spPr>
          <a:xfrm>
            <a:off x="542117" y="5446862"/>
            <a:ext cx="5347819" cy="4840138"/>
          </a:xfrm>
          <a:prstGeom prst="rect">
            <a:avLst/>
          </a:prstGeom>
        </p:spPr>
      </p:pic>
      <p:sp>
        <p:nvSpPr>
          <p:cNvPr id="8" name="TextBox 8"/>
          <p:cNvSpPr txBox="1"/>
          <p:nvPr/>
        </p:nvSpPr>
        <p:spPr>
          <a:xfrm>
            <a:off x="6425880" y="4592788"/>
            <a:ext cx="10819691" cy="827599"/>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FIREARMS SAFETY</a:t>
            </a:r>
          </a:p>
        </p:txBody>
      </p:sp>
      <p:sp>
        <p:nvSpPr>
          <p:cNvPr id="9" name="TextBox 9"/>
          <p:cNvSpPr txBox="1"/>
          <p:nvPr/>
        </p:nvSpPr>
        <p:spPr>
          <a:xfrm>
            <a:off x="7534984" y="6506234"/>
            <a:ext cx="9544448" cy="1861087"/>
          </a:xfrm>
          <a:prstGeom prst="rect">
            <a:avLst/>
          </a:prstGeom>
        </p:spPr>
        <p:txBody>
          <a:bodyPr wrap="square" lIns="0" tIns="0" rIns="0" bIns="0" rtlCol="0" anchor="t">
            <a:spAutoFit/>
          </a:bodyPr>
          <a:lstStyle/>
          <a:p>
            <a:pPr>
              <a:lnSpc>
                <a:spcPts val="3655"/>
              </a:lnSpc>
            </a:pPr>
            <a:r>
              <a:rPr lang="en-US" sz="2800" spc="149" dirty="0">
                <a:latin typeface="Arial" panose="020B0604020202020204" pitchFamily="34" charset="0"/>
                <a:cs typeface="Arial" panose="020B0604020202020204" pitchFamily="34" charset="0"/>
              </a:rPr>
              <a:t>Preventable or accidental gun-related decreased 16% in 2022. However, from 2013 to 2022, preventable gun-related deaths decreased nearly 9%, from 505 to 461 deaths. (Source: National Safety Council)</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34</a:t>
            </a:r>
          </a:p>
        </p:txBody>
      </p:sp>
      <p:sp>
        <p:nvSpPr>
          <p:cNvPr id="11" name="Freeform 6">
            <a:extLst>
              <a:ext uri="{FF2B5EF4-FFF2-40B4-BE49-F238E27FC236}">
                <a16:creationId xmlns:a16="http://schemas.microsoft.com/office/drawing/2014/main" id="{9CC655EF-5532-5823-F441-D0C2EAE225A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89123" y="851890"/>
            <a:ext cx="11098877" cy="1226239"/>
            <a:chOff x="0" y="0"/>
            <a:chExt cx="9330220" cy="1032371"/>
          </a:xfrm>
          <a:solidFill>
            <a:srgbClr val="29ABE2"/>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HANDLE FIREARMS SAFELY</a:t>
            </a:r>
          </a:p>
        </p:txBody>
      </p:sp>
      <p:sp>
        <p:nvSpPr>
          <p:cNvPr id="8" name="TextBox 8"/>
          <p:cNvSpPr txBox="1"/>
          <p:nvPr/>
        </p:nvSpPr>
        <p:spPr>
          <a:xfrm>
            <a:off x="7484888" y="2226693"/>
            <a:ext cx="10354480" cy="464871"/>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AVOID COMPLACENCY WITH PRIVATELY-OWNED FIREARMS</a:t>
            </a:r>
          </a:p>
        </p:txBody>
      </p:sp>
      <p:sp>
        <p:nvSpPr>
          <p:cNvPr id="10" name="TextBox 10"/>
          <p:cNvSpPr txBox="1"/>
          <p:nvPr/>
        </p:nvSpPr>
        <p:spPr>
          <a:xfrm>
            <a:off x="7484888" y="2992282"/>
            <a:ext cx="9468815" cy="6732612"/>
          </a:xfrm>
          <a:prstGeom prst="rect">
            <a:avLst/>
          </a:prstGeom>
        </p:spPr>
        <p:txBody>
          <a:bodyPr lIns="0" tIns="0" rIns="0" bIns="0" rtlCol="0" anchor="t">
            <a:spAutoFit/>
          </a:bodyPr>
          <a:lstStyle/>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Handle every firearm as if loaded.</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Never point the muzzle at anything you don’t intend to shoot.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Alcohol and firearms don’t mix: Do not handle firearms while, or after, consuming alcohol.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Know your firearm.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Make sure you read the owner’s manual and take a class.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Everyone is a safety officer.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Intervene when you see someone handling a firearm improperly.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Handle every firearm with care.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Identify the target before you fire.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algn="l">
              <a:lnSpc>
                <a:spcPts val="2529"/>
              </a:lnSpc>
            </a:pPr>
            <a:endParaRPr lang="en-US" sz="2400" spc="56" dirty="0">
              <a:solidFill>
                <a:srgbClr val="000000"/>
              </a:solidFill>
              <a:latin typeface="Arial" panose="020B0604020202020204" pitchFamily="34" charset="0"/>
              <a:cs typeface="Arial" panose="020B0604020202020204" pitchFamily="34" charset="0"/>
            </a:endParaRPr>
          </a:p>
        </p:txBody>
      </p:sp>
      <p:pic>
        <p:nvPicPr>
          <p:cNvPr id="12" name="Picture 11" descr="A person holding an object&#10;&#10;Description automatically generated with medium confidence">
            <a:extLst>
              <a:ext uri="{FF2B5EF4-FFF2-40B4-BE49-F238E27FC236}">
                <a16:creationId xmlns:a16="http://schemas.microsoft.com/office/drawing/2014/main" id="{DD6C5A4D-C13F-FB33-D499-63C873B6973F}"/>
              </a:ext>
            </a:extLst>
          </p:cNvPr>
          <p:cNvPicPr>
            <a:picLocks noChangeAspect="1"/>
          </p:cNvPicPr>
          <p:nvPr/>
        </p:nvPicPr>
        <p:blipFill rotWithShape="1">
          <a:blip r:embed="rId2">
            <a:extLst>
              <a:ext uri="{28A0092B-C50C-407E-A947-70E740481C1C}">
                <a14:useLocalDpi xmlns:a14="http://schemas.microsoft.com/office/drawing/2010/main" val="0"/>
              </a:ext>
            </a:extLst>
          </a:blip>
          <a:srcRect l="41375" t="-370" r="12098" b="10370"/>
          <a:stretch/>
        </p:blipFill>
        <p:spPr>
          <a:xfrm>
            <a:off x="9832" y="-38100"/>
            <a:ext cx="7179291" cy="9330852"/>
          </a:xfrm>
          <a:prstGeom prst="rect">
            <a:avLst/>
          </a:prstGeom>
        </p:spPr>
      </p:pic>
      <p:sp>
        <p:nvSpPr>
          <p:cNvPr id="11" name="Freeform 3">
            <a:extLst>
              <a:ext uri="{FF2B5EF4-FFF2-40B4-BE49-F238E27FC236}">
                <a16:creationId xmlns:a16="http://schemas.microsoft.com/office/drawing/2014/main" id="{E4F111F3-0E7E-90AD-0FBC-65410517663C}"/>
              </a:ext>
            </a:extLst>
          </p:cNvPr>
          <p:cNvSpPr/>
          <p:nvPr/>
        </p:nvSpPr>
        <p:spPr>
          <a:xfrm>
            <a:off x="-5282"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35</a:t>
            </a:r>
          </a:p>
        </p:txBody>
      </p:sp>
      <p:sp>
        <p:nvSpPr>
          <p:cNvPr id="2" name="Freeform 6">
            <a:extLst>
              <a:ext uri="{FF2B5EF4-FFF2-40B4-BE49-F238E27FC236}">
                <a16:creationId xmlns:a16="http://schemas.microsoft.com/office/drawing/2014/main" id="{00DA14E9-B5D2-2787-A92D-E9C39EE51C9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827" y="852157"/>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5230" r="25230"/>
          <a:stretch/>
        </p:blipFill>
        <p:spPr>
          <a:xfrm>
            <a:off x="11354502" y="0"/>
            <a:ext cx="6933498" cy="94107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HANDLE FIREARMS SAFELY</a:t>
            </a:r>
          </a:p>
        </p:txBody>
      </p:sp>
      <p:sp>
        <p:nvSpPr>
          <p:cNvPr id="8" name="TextBox 8"/>
          <p:cNvSpPr txBox="1"/>
          <p:nvPr/>
        </p:nvSpPr>
        <p:spPr>
          <a:xfrm>
            <a:off x="305509" y="2146725"/>
            <a:ext cx="10819691" cy="47769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RANGE SAFETY</a:t>
            </a:r>
          </a:p>
        </p:txBody>
      </p:sp>
      <p:sp>
        <p:nvSpPr>
          <p:cNvPr id="10" name="TextBox 10"/>
          <p:cNvSpPr txBox="1"/>
          <p:nvPr/>
        </p:nvSpPr>
        <p:spPr>
          <a:xfrm>
            <a:off x="272168" y="2809707"/>
            <a:ext cx="10532345" cy="5129609"/>
          </a:xfrm>
          <a:prstGeom prst="rect">
            <a:avLst/>
          </a:prstGeom>
        </p:spPr>
        <p:txBody>
          <a:bodyPr lIns="0" tIns="0" rIns="0" bIns="0" rtlCol="0" anchor="t">
            <a:spAutoFit/>
          </a:bodyPr>
          <a:lstStyle/>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Know and follow all the rules of the Shooting Range.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Listen and do what the Range Master tells you to do.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Uncase and case your firearm at the shooting bench, never behind the safety line.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Always keep the barrel pointed down range.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Always keep the firearm on safe until you intend to shoot.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Always wear eye and ear protection when shooting.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nSpc>
                <a:spcPts val="2529"/>
              </a:lnSpc>
              <a:buFont typeface="Arial"/>
              <a:buChar char="•"/>
            </a:pPr>
            <a:r>
              <a:rPr lang="en-US" sz="2400" spc="56" dirty="0">
                <a:solidFill>
                  <a:srgbClr val="000000"/>
                </a:solidFill>
                <a:latin typeface="Arial" panose="020B0604020202020204" pitchFamily="34" charset="0"/>
                <a:cs typeface="Arial" panose="020B0604020202020204" pitchFamily="34" charset="0"/>
              </a:rPr>
              <a:t>Never shoot at water or hard surfaces.</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marL="474979" lvl="1" indent="-237490" algn="l">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Apply Range Safety procedures even when shooting off-range.</a:t>
            </a:r>
            <a:r>
              <a:rPr lang="en-US" sz="2400" spc="56" dirty="0">
                <a:solidFill>
                  <a:srgbClr val="000000"/>
                </a:solidFill>
                <a:latin typeface="Arial" panose="020B0604020202020204" pitchFamily="34" charset="0"/>
                <a:cs typeface="Arial" panose="020B0604020202020204" pitchFamily="34" charset="0"/>
              </a:rPr>
              <a:t> </a:t>
            </a:r>
          </a:p>
        </p:txBody>
      </p:sp>
      <p:sp>
        <p:nvSpPr>
          <p:cNvPr id="15" name="Freeform 3">
            <a:extLst>
              <a:ext uri="{FF2B5EF4-FFF2-40B4-BE49-F238E27FC236}">
                <a16:creationId xmlns:a16="http://schemas.microsoft.com/office/drawing/2014/main" id="{D68FD595-F7D2-B014-A2C3-7AF3B48E8DB8}"/>
              </a:ext>
            </a:extLst>
          </p:cNvPr>
          <p:cNvSpPr/>
          <p:nvPr/>
        </p:nvSpPr>
        <p:spPr>
          <a:xfrm>
            <a:off x="0" y="9262006"/>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583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36</a:t>
            </a:r>
          </a:p>
        </p:txBody>
      </p:sp>
      <p:sp>
        <p:nvSpPr>
          <p:cNvPr id="2" name="Freeform 6">
            <a:extLst>
              <a:ext uri="{FF2B5EF4-FFF2-40B4-BE49-F238E27FC236}">
                <a16:creationId xmlns:a16="http://schemas.microsoft.com/office/drawing/2014/main" id="{715F6065-2F3C-ACED-B48E-0DC22071135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r="23927"/>
          <a:stretch>
            <a:fillRect/>
          </a:stretch>
        </p:blipFill>
        <p:spPr>
          <a:xfrm>
            <a:off x="546618" y="0"/>
            <a:ext cx="5338816" cy="4688038"/>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l="12945" r="12945"/>
          <a:stretch/>
        </p:blipFill>
        <p:spPr>
          <a:xfrm>
            <a:off x="546618" y="5446862"/>
            <a:ext cx="5338816" cy="4809065"/>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DRIVING SAFETY</a:t>
            </a:r>
          </a:p>
        </p:txBody>
      </p:sp>
      <p:sp>
        <p:nvSpPr>
          <p:cNvPr id="9" name="TextBox 9"/>
          <p:cNvSpPr txBox="1"/>
          <p:nvPr/>
        </p:nvSpPr>
        <p:spPr>
          <a:xfrm>
            <a:off x="7779616" y="6522145"/>
            <a:ext cx="8908184" cy="1897955"/>
          </a:xfrm>
          <a:prstGeom prst="rect">
            <a:avLst/>
          </a:prstGeom>
        </p:spPr>
        <p:txBody>
          <a:bodyPr wrap="square" lIns="0" tIns="0" rIns="0" bIns="0" rtlCol="0" anchor="t">
            <a:spAutoFit/>
          </a:bodyPr>
          <a:lstStyle/>
          <a:p>
            <a:pPr>
              <a:lnSpc>
                <a:spcPts val="3655"/>
              </a:lnSpc>
            </a:pPr>
            <a:r>
              <a:rPr lang="en-US" sz="3179" spc="149" dirty="0">
                <a:solidFill>
                  <a:srgbClr val="000000"/>
                </a:solidFill>
                <a:latin typeface="Arial" panose="020B0604020202020204" pitchFamily="34" charset="0"/>
                <a:cs typeface="Arial" panose="020B0604020202020204" pitchFamily="34" charset="0"/>
              </a:rPr>
              <a:t>In 2023 during the Summer season, the Department of the Air Force lost </a:t>
            </a:r>
            <a:r>
              <a:rPr lang="en-US" sz="3179" spc="149" dirty="0">
                <a:latin typeface="Arial" panose="020B0604020202020204" pitchFamily="34" charset="0"/>
                <a:cs typeface="Arial" panose="020B0604020202020204" pitchFamily="34" charset="0"/>
              </a:rPr>
              <a:t>15</a:t>
            </a:r>
            <a:r>
              <a:rPr lang="en-US" sz="3179" spc="149" dirty="0">
                <a:solidFill>
                  <a:srgbClr val="000000"/>
                </a:solidFill>
                <a:latin typeface="Arial" panose="020B0604020202020204" pitchFamily="34" charset="0"/>
                <a:cs typeface="Arial" panose="020B0604020202020204" pitchFamily="34" charset="0"/>
              </a:rPr>
              <a:t> Airmen and Guardians as a result of four-wheeled motor vehicle and motorcycle mishaps.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37</a:t>
            </a:r>
          </a:p>
        </p:txBody>
      </p:sp>
      <p:sp>
        <p:nvSpPr>
          <p:cNvPr id="11" name="Freeform 6">
            <a:extLst>
              <a:ext uri="{FF2B5EF4-FFF2-40B4-BE49-F238E27FC236}">
                <a16:creationId xmlns:a16="http://schemas.microsoft.com/office/drawing/2014/main" id="{55D924A1-98AA-5378-F28F-8D886D62D90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6212" r="33819"/>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SAFE DRIVING</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DRIVING SAFELY SHOULD ALWAYS BE YOUR TOP PRIORITY</a:t>
            </a:r>
          </a:p>
        </p:txBody>
      </p:sp>
      <p:sp>
        <p:nvSpPr>
          <p:cNvPr id="10" name="TextBox 10"/>
          <p:cNvSpPr txBox="1"/>
          <p:nvPr/>
        </p:nvSpPr>
        <p:spPr>
          <a:xfrm>
            <a:off x="7484888" y="2992282"/>
            <a:ext cx="9774412" cy="6732612"/>
          </a:xfrm>
          <a:prstGeom prst="rect">
            <a:avLst/>
          </a:prstGeom>
        </p:spPr>
        <p:txBody>
          <a:bodyPr lIns="0" tIns="0" rIns="0" bIns="0" rtlCol="0" anchor="t">
            <a:spAutoFit/>
          </a:bodyPr>
          <a:lstStyle/>
          <a:p>
            <a:pPr>
              <a:lnSpc>
                <a:spcPts val="2529"/>
              </a:lnSpc>
            </a:pPr>
            <a:r>
              <a:rPr lang="en-US" sz="2400" spc="56" dirty="0">
                <a:solidFill>
                  <a:srgbClr val="000000"/>
                </a:solidFill>
                <a:latin typeface="Arial" panose="020B0604020202020204" pitchFamily="34" charset="0"/>
                <a:cs typeface="Arial" panose="020B0604020202020204" pitchFamily="34" charset="0"/>
              </a:rPr>
              <a:t>When you’re behind the wheel of a car – whether alone or with passengers – </a:t>
            </a:r>
            <a:r>
              <a:rPr lang="en-US" sz="2400" b="1" spc="56" dirty="0">
                <a:solidFill>
                  <a:srgbClr val="000000"/>
                </a:solidFill>
                <a:latin typeface="Arial" panose="020B0604020202020204" pitchFamily="34" charset="0"/>
                <a:cs typeface="Arial" panose="020B0604020202020204" pitchFamily="34" charset="0"/>
              </a:rPr>
              <a:t>driving safely is paramount</a:t>
            </a:r>
            <a:r>
              <a:rPr lang="en-US" sz="2400" spc="56" dirty="0">
                <a:solidFill>
                  <a:srgbClr val="000000"/>
                </a:solidFill>
                <a:latin typeface="Arial" panose="020B0604020202020204" pitchFamily="34" charset="0"/>
                <a:cs typeface="Arial" panose="020B0604020202020204" pitchFamily="34" charset="0"/>
              </a:rPr>
              <a:t>.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a:lnSpc>
                <a:spcPts val="2529"/>
              </a:lnSpc>
            </a:pPr>
            <a:r>
              <a:rPr lang="en-US" sz="2400" spc="56" dirty="0">
                <a:solidFill>
                  <a:srgbClr val="000000"/>
                </a:solidFill>
                <a:latin typeface="Arial" panose="020B0604020202020204" pitchFamily="34" charset="0"/>
                <a:cs typeface="Arial" panose="020B0604020202020204" pitchFamily="34" charset="0"/>
              </a:rPr>
              <a:t>We’re more distracted than ever, so it’s crucial to know the basics of safe driving and practice them every time you’re on the road. Ensure you and your vehicle are in the right condition before you get behind the wheel. Dangerous driving behaviors like speeding, distraction and impairment are the greatest threats to pedestrians. </a:t>
            </a:r>
          </a:p>
          <a:p>
            <a:pPr>
              <a:lnSpc>
                <a:spcPts val="2529"/>
              </a:lnSpc>
            </a:pPr>
            <a:r>
              <a:rPr lang="en-US" sz="2400" spc="56" dirty="0">
                <a:solidFill>
                  <a:srgbClr val="000000"/>
                </a:solidFill>
                <a:latin typeface="Arial" panose="020B0604020202020204" pitchFamily="34" charset="0"/>
                <a:cs typeface="Arial" panose="020B0604020202020204" pitchFamily="34" charset="0"/>
              </a:rPr>
              <a:t> </a:t>
            </a: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Don't drink and drive.*</a:t>
            </a: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Avoid distracted driving.</a:t>
            </a: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Follow the rules of the road and don't speed.*</a:t>
            </a:r>
          </a:p>
          <a:p>
            <a:pPr marL="474979" lvl="1" indent="-237490">
              <a:lnSpc>
                <a:spcPts val="2529"/>
              </a:lnSpc>
              <a:buFont typeface="Arial"/>
              <a:buChar char="•"/>
            </a:pPr>
            <a:r>
              <a:rPr lang="en-US" sz="2400" spc="103" dirty="0">
                <a:solidFill>
                  <a:srgbClr val="000000"/>
                </a:solidFill>
                <a:latin typeface="Arial" panose="020B0604020202020204" pitchFamily="34" charset="0"/>
                <a:cs typeface="Arial" panose="020B0604020202020204" pitchFamily="34" charset="0"/>
              </a:rPr>
              <a:t>Use caution when changing lanes. Cutting in front of someone, changing lanes too fast or not using your signals may cause an accident or upset other drivers.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a:lnSpc>
                <a:spcPts val="2529"/>
              </a:lnSpc>
            </a:pPr>
            <a:r>
              <a:rPr lang="en-US" sz="2400" i="1" spc="103" dirty="0">
                <a:solidFill>
                  <a:srgbClr val="000000"/>
                </a:solidFill>
                <a:latin typeface="Arial" panose="020B0604020202020204" pitchFamily="34" charset="0"/>
                <a:cs typeface="Arial" panose="020B0604020202020204" pitchFamily="34" charset="0"/>
              </a:rPr>
              <a:t>*</a:t>
            </a:r>
            <a:r>
              <a:rPr lang="en-US" sz="2400" i="1" spc="56" dirty="0">
                <a:solidFill>
                  <a:srgbClr val="000000"/>
                </a:solidFill>
                <a:latin typeface="Arial" panose="020B0604020202020204" pitchFamily="34" charset="0"/>
                <a:cs typeface="Arial" panose="020B0604020202020204" pitchFamily="34" charset="0"/>
              </a:rPr>
              <a:t>Note: The Department of the Air Force data indicates that excessive speed, and alcohol were primary factors for four-wheeled motor vehicle and motorcycle mishaps. </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algn="l">
              <a:lnSpc>
                <a:spcPts val="2529"/>
              </a:lnSpc>
            </a:pPr>
            <a:endParaRPr lang="en-US" sz="2400" spc="56" dirty="0">
              <a:solidFill>
                <a:srgbClr val="000000"/>
              </a:solidFill>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E7AB9731-4DEA-CDC7-D8E8-248191405009}"/>
              </a:ext>
            </a:extLst>
          </p:cNvPr>
          <p:cNvSpPr/>
          <p:nvPr/>
        </p:nvSpPr>
        <p:spPr>
          <a:xfrm>
            <a:off x="-1"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38</a:t>
            </a:r>
          </a:p>
        </p:txBody>
      </p:sp>
      <p:sp>
        <p:nvSpPr>
          <p:cNvPr id="2" name="Freeform 6">
            <a:extLst>
              <a:ext uri="{FF2B5EF4-FFF2-40B4-BE49-F238E27FC236}">
                <a16:creationId xmlns:a16="http://schemas.microsoft.com/office/drawing/2014/main" id="{A0BFAAEB-7C1F-141A-A020-20848B5CA39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AC98982-6274-C17D-CE4C-27EDB8730E74}"/>
              </a:ext>
            </a:extLst>
          </p:cNvPr>
          <p:cNvPicPr>
            <a:picLocks noChangeAspect="1"/>
          </p:cNvPicPr>
          <p:nvPr/>
        </p:nvPicPr>
        <p:blipFill>
          <a:blip r:embed="rId2"/>
          <a:stretch>
            <a:fillRect/>
          </a:stretch>
        </p:blipFill>
        <p:spPr>
          <a:xfrm>
            <a:off x="2691215" y="6484612"/>
            <a:ext cx="6048278" cy="2543378"/>
          </a:xfrm>
          <a:prstGeom prst="rect">
            <a:avLst/>
          </a:prstGeom>
        </p:spPr>
      </p:pic>
      <p:grpSp>
        <p:nvGrpSpPr>
          <p:cNvPr id="4" name="Group 4"/>
          <p:cNvGrpSpPr/>
          <p:nvPr/>
        </p:nvGrpSpPr>
        <p:grpSpPr>
          <a:xfrm>
            <a:off x="-1" y="834447"/>
            <a:ext cx="11005345"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l="25235" r="25235"/>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DRIVING FATALITIES</a:t>
            </a:r>
          </a:p>
        </p:txBody>
      </p:sp>
      <p:sp>
        <p:nvSpPr>
          <p:cNvPr id="8" name="TextBox 8"/>
          <p:cNvSpPr txBox="1"/>
          <p:nvPr/>
        </p:nvSpPr>
        <p:spPr>
          <a:xfrm>
            <a:off x="305509"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NATIONAL DATA </a:t>
            </a:r>
          </a:p>
        </p:txBody>
      </p:sp>
      <p:sp>
        <p:nvSpPr>
          <p:cNvPr id="10" name="TextBox 10"/>
          <p:cNvSpPr txBox="1"/>
          <p:nvPr/>
        </p:nvSpPr>
        <p:spPr>
          <a:xfrm>
            <a:off x="320257" y="2958006"/>
            <a:ext cx="9872945" cy="3847207"/>
          </a:xfrm>
          <a:prstGeom prst="rect">
            <a:avLst/>
          </a:prstGeom>
        </p:spPr>
        <p:txBody>
          <a:bodyPr wrap="square" lIns="0" tIns="0" rIns="0" bIns="0" rtlCol="0" anchor="t">
            <a:spAutoFit/>
          </a:bodyPr>
          <a:lstStyle/>
          <a:p>
            <a:pPr>
              <a:lnSpc>
                <a:spcPts val="2529"/>
              </a:lnSpc>
            </a:pPr>
            <a:r>
              <a:rPr lang="en-US" sz="2400" dirty="0">
                <a:latin typeface="Arial" panose="020B0604020202020204" pitchFamily="34" charset="0"/>
                <a:ea typeface="Arimo" panose="020B0604020202020204" charset="0"/>
                <a:cs typeface="Arial" panose="020B0604020202020204" pitchFamily="34" charset="0"/>
              </a:rPr>
              <a:t>The National Highway Traffic Safety Administration projects that an estimated 40,990 people died in motor vehicle traffic crashes last year, a decrease of about 3.6 percent as compared to 42,514 fatalities reported to have occurred in 2022.</a:t>
            </a: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a:lnSpc>
                <a:spcPts val="2529"/>
              </a:lnSpc>
            </a:pPr>
            <a:r>
              <a:rPr lang="en-US" sz="2400" dirty="0">
                <a:latin typeface="Arial" panose="020B0604020202020204" pitchFamily="34" charset="0"/>
                <a:ea typeface="Arimo" panose="020B0604020202020204" charset="0"/>
                <a:cs typeface="Arial" panose="020B0604020202020204" pitchFamily="34" charset="0"/>
              </a:rPr>
              <a:t>NHTSA’s analysis shows that the main behaviors that drove this increase include: impaired driving, speeding and failure to wear a seat belt.</a:t>
            </a:r>
            <a:endParaRPr lang="en-US" sz="2400" spc="56" dirty="0">
              <a:solidFill>
                <a:srgbClr val="000000"/>
              </a:solidFill>
              <a:latin typeface="Arial" panose="020B0604020202020204" pitchFamily="34" charset="0"/>
              <a:ea typeface="Arimo" panose="020B0604020202020204" charset="0"/>
              <a:cs typeface="Arial" panose="020B0604020202020204" pitchFamily="34" charset="0"/>
            </a:endParaRPr>
          </a:p>
          <a:p>
            <a:pPr>
              <a:lnSpc>
                <a:spcPts val="2529"/>
              </a:lnSpc>
            </a:pPr>
            <a:endParaRPr lang="en-US" sz="2400" spc="56" dirty="0">
              <a:solidFill>
                <a:srgbClr val="000000"/>
              </a:solidFill>
              <a:latin typeface="Arial" panose="020B0604020202020204" pitchFamily="34" charset="0"/>
              <a:cs typeface="Arial" panose="020B0604020202020204" pitchFamily="34" charset="0"/>
            </a:endParaRPr>
          </a:p>
          <a:p>
            <a:pPr>
              <a:lnSpc>
                <a:spcPts val="2529"/>
              </a:lnSpc>
            </a:pPr>
            <a:r>
              <a:rPr lang="en-US" sz="2400" spc="56" dirty="0">
                <a:solidFill>
                  <a:srgbClr val="000000"/>
                </a:solidFill>
                <a:latin typeface="Arial" panose="020B0604020202020204" pitchFamily="34" charset="0"/>
                <a:cs typeface="Arial" panose="020B0604020202020204" pitchFamily="34" charset="0"/>
              </a:rPr>
              <a:t>Slow down.  </a:t>
            </a:r>
          </a:p>
          <a:p>
            <a:pPr>
              <a:lnSpc>
                <a:spcPts val="2529"/>
              </a:lnSpc>
            </a:pPr>
            <a:r>
              <a:rPr lang="en-US" sz="2400" spc="56" dirty="0">
                <a:solidFill>
                  <a:srgbClr val="000000"/>
                </a:solidFill>
                <a:latin typeface="Arial" panose="020B0604020202020204" pitchFamily="34" charset="0"/>
                <a:cs typeface="Arial" panose="020B0604020202020204" pitchFamily="34" charset="0"/>
              </a:rPr>
              <a:t>Keep plenty of distance between you and the car in front. </a:t>
            </a:r>
          </a:p>
          <a:p>
            <a:pPr>
              <a:lnSpc>
                <a:spcPts val="2529"/>
              </a:lnSpc>
            </a:pPr>
            <a:r>
              <a:rPr lang="en-US" sz="2400" spc="56" dirty="0">
                <a:solidFill>
                  <a:srgbClr val="000000"/>
                </a:solidFill>
                <a:latin typeface="Arial" panose="020B0604020202020204" pitchFamily="34" charset="0"/>
                <a:cs typeface="Arial" panose="020B0604020202020204" pitchFamily="34" charset="0"/>
              </a:rPr>
              <a:t>Never drink and drive. </a:t>
            </a:r>
          </a:p>
          <a:p>
            <a:pPr>
              <a:lnSpc>
                <a:spcPts val="2529"/>
              </a:lnSpc>
            </a:pPr>
            <a:r>
              <a:rPr lang="en-US" sz="2400" spc="56" dirty="0">
                <a:solidFill>
                  <a:srgbClr val="000000"/>
                </a:solidFill>
                <a:latin typeface="Arial" panose="020B0604020202020204" pitchFamily="34" charset="0"/>
                <a:cs typeface="Arial" panose="020B0604020202020204" pitchFamily="34" charset="0"/>
              </a:rPr>
              <a:t>Always wear a </a:t>
            </a:r>
            <a:r>
              <a:rPr lang="en-US" sz="2400" b="1" spc="56" dirty="0">
                <a:solidFill>
                  <a:srgbClr val="000000"/>
                </a:solidFill>
                <a:latin typeface="Arial" panose="020B0604020202020204" pitchFamily="34" charset="0"/>
                <a:cs typeface="Arial" panose="020B0604020202020204" pitchFamily="34" charset="0"/>
              </a:rPr>
              <a:t>seat belt</a:t>
            </a:r>
            <a:r>
              <a:rPr lang="en-US" sz="2400" spc="56" dirty="0">
                <a:solidFill>
                  <a:srgbClr val="000000"/>
                </a:solidFill>
                <a:latin typeface="Arial" panose="020B0604020202020204" pitchFamily="34" charset="0"/>
                <a:cs typeface="Arial" panose="020B0604020202020204" pitchFamily="34" charset="0"/>
              </a:rPr>
              <a:t>. </a:t>
            </a:r>
          </a:p>
        </p:txBody>
      </p:sp>
      <p:sp>
        <p:nvSpPr>
          <p:cNvPr id="11" name="Freeform 3">
            <a:extLst>
              <a:ext uri="{FF2B5EF4-FFF2-40B4-BE49-F238E27FC236}">
                <a16:creationId xmlns:a16="http://schemas.microsoft.com/office/drawing/2014/main" id="{5D66AD03-A4E6-5CA8-A073-A12FD20A0B2A}"/>
              </a:ext>
            </a:extLst>
          </p:cNvPr>
          <p:cNvSpPr/>
          <p:nvPr/>
        </p:nvSpPr>
        <p:spPr>
          <a:xfrm>
            <a:off x="0" y="9244012"/>
            <a:ext cx="18288002" cy="1066132"/>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39</a:t>
            </a:r>
          </a:p>
        </p:txBody>
      </p:sp>
      <p:sp>
        <p:nvSpPr>
          <p:cNvPr id="2" name="Freeform 6">
            <a:extLst>
              <a:ext uri="{FF2B5EF4-FFF2-40B4-BE49-F238E27FC236}">
                <a16:creationId xmlns:a16="http://schemas.microsoft.com/office/drawing/2014/main" id="{944A1E4E-5DF6-3395-059B-3E98985B65B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alphaModFix amt="19999"/>
          </a:blip>
          <a:srcRect t="7142" b="23125"/>
          <a:stretch>
            <a:fillRect/>
          </a:stretch>
        </p:blipFill>
        <p:spPr>
          <a:xfrm>
            <a:off x="-14288" y="-130202"/>
            <a:ext cx="18288000" cy="9426602"/>
          </a:xfrm>
          <a:prstGeom prst="rect">
            <a:avLst/>
          </a:prstGeom>
        </p:spPr>
      </p:pic>
      <p:grpSp>
        <p:nvGrpSpPr>
          <p:cNvPr id="5" name="Group 5"/>
          <p:cNvGrpSpPr/>
          <p:nvPr/>
        </p:nvGrpSpPr>
        <p:grpSpPr>
          <a:xfrm>
            <a:off x="0" y="1028700"/>
            <a:ext cx="10260536" cy="1159185"/>
            <a:chOff x="0" y="0"/>
            <a:chExt cx="8638348" cy="975918"/>
          </a:xfrm>
        </p:grpSpPr>
        <p:sp>
          <p:nvSpPr>
            <p:cNvPr id="6" name="Freeform 6"/>
            <p:cNvSpPr/>
            <p:nvPr/>
          </p:nvSpPr>
          <p:spPr>
            <a:xfrm>
              <a:off x="0" y="0"/>
              <a:ext cx="8638348" cy="975918"/>
            </a:xfrm>
            <a:custGeom>
              <a:avLst/>
              <a:gdLst/>
              <a:ahLst/>
              <a:cxnLst/>
              <a:rect l="l" t="t" r="r" b="b"/>
              <a:pathLst>
                <a:path w="8638348" h="975918">
                  <a:moveTo>
                    <a:pt x="0" y="0"/>
                  </a:moveTo>
                  <a:lnTo>
                    <a:pt x="8638348" y="0"/>
                  </a:lnTo>
                  <a:lnTo>
                    <a:pt x="8638348" y="975918"/>
                  </a:lnTo>
                  <a:lnTo>
                    <a:pt x="0" y="975918"/>
                  </a:lnTo>
                  <a:close/>
                </a:path>
              </a:pathLst>
            </a:custGeom>
            <a:solidFill>
              <a:srgbClr val="29ABE2"/>
            </a:solidFill>
          </p:spPr>
          <p:txBody>
            <a:bodyPr/>
            <a:lstStyle/>
            <a:p>
              <a:endParaRPr lang="en-US"/>
            </a:p>
          </p:txBody>
        </p:sp>
      </p:grpSp>
      <p:sp>
        <p:nvSpPr>
          <p:cNvPr id="7" name="TextBox 7"/>
          <p:cNvSpPr txBox="1"/>
          <p:nvPr/>
        </p:nvSpPr>
        <p:spPr>
          <a:xfrm>
            <a:off x="1894254" y="3111178"/>
            <a:ext cx="14499492" cy="1346522"/>
          </a:xfrm>
          <a:prstGeom prst="rect">
            <a:avLst/>
          </a:prstGeom>
        </p:spPr>
        <p:txBody>
          <a:bodyPr lIns="0" tIns="0" rIns="0" bIns="0" rtlCol="0" anchor="t">
            <a:spAutoFit/>
          </a:bodyPr>
          <a:lstStyle/>
          <a:p>
            <a:pPr>
              <a:lnSpc>
                <a:spcPts val="3450"/>
              </a:lnSpc>
            </a:pPr>
            <a:r>
              <a:rPr lang="en-US" sz="2800" spc="141" dirty="0">
                <a:solidFill>
                  <a:srgbClr val="000000"/>
                </a:solidFill>
                <a:latin typeface="Arial" panose="020B0604020202020204" pitchFamily="34" charset="0"/>
                <a:cs typeface="Arial" panose="020B0604020202020204" pitchFamily="34" charset="0"/>
              </a:rPr>
              <a:t>During the Summer season in 2023, the Department of the Air Force lost </a:t>
            </a:r>
            <a:r>
              <a:rPr lang="en-US" sz="3200" b="1" spc="141" dirty="0">
                <a:latin typeface="Arial" panose="020B0604020202020204" pitchFamily="34" charset="0"/>
                <a:cs typeface="Arial" panose="020B0604020202020204" pitchFamily="34" charset="0"/>
              </a:rPr>
              <a:t>19</a:t>
            </a:r>
            <a:r>
              <a:rPr lang="en-US" sz="2800" spc="141" dirty="0">
                <a:solidFill>
                  <a:srgbClr val="000000"/>
                </a:solidFill>
                <a:latin typeface="Arial" panose="020B0604020202020204" pitchFamily="34" charset="0"/>
                <a:cs typeface="Arial" panose="020B0604020202020204" pitchFamily="34" charset="0"/>
              </a:rPr>
              <a:t> Airmen and Guardians to preventable off-duty mishaps. Motor vehicle, motorcycle and off-road vehicle mishaps were the leading causes.</a:t>
            </a:r>
          </a:p>
        </p:txBody>
      </p:sp>
      <p:sp>
        <p:nvSpPr>
          <p:cNvPr id="8" name="TextBox 8"/>
          <p:cNvSpPr txBox="1"/>
          <p:nvPr/>
        </p:nvSpPr>
        <p:spPr>
          <a:xfrm>
            <a:off x="238952" y="1158902"/>
            <a:ext cx="12033910" cy="870584"/>
          </a:xfrm>
          <a:prstGeom prst="rect">
            <a:avLst/>
          </a:prstGeom>
        </p:spPr>
        <p:txBody>
          <a:bodyPr lIns="0" tIns="0" rIns="0" bIns="0" rtlCol="0" anchor="t">
            <a:spAutoFit/>
          </a:bodyPr>
          <a:lstStyle/>
          <a:p>
            <a:pPr>
              <a:lnSpc>
                <a:spcPts val="7140"/>
              </a:lnSpc>
            </a:pPr>
            <a:r>
              <a:rPr lang="en-US" sz="5100" spc="5" dirty="0">
                <a:gradFill>
                  <a:gsLst>
                    <a:gs pos="0">
                      <a:srgbClr val="FF7C00"/>
                    </a:gs>
                    <a:gs pos="100000">
                      <a:srgbClr val="FAE30E"/>
                    </a:gs>
                  </a:gsLst>
                  <a:lin ang="5400000" scaled="1"/>
                </a:gradFill>
                <a:latin typeface="Gordita Bold"/>
              </a:rPr>
              <a:t>LAST SUMMER FATALITIES</a:t>
            </a:r>
          </a:p>
        </p:txBody>
      </p:sp>
      <p:sp>
        <p:nvSpPr>
          <p:cNvPr id="9" name="TextBox 9"/>
          <p:cNvSpPr txBox="1"/>
          <p:nvPr/>
        </p:nvSpPr>
        <p:spPr>
          <a:xfrm>
            <a:off x="335394" y="2299125"/>
            <a:ext cx="7019805"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ONE OFF-DUTY DEATH IS ONE TOO MANY</a:t>
            </a:r>
          </a:p>
        </p:txBody>
      </p:sp>
      <p:sp>
        <p:nvSpPr>
          <p:cNvPr id="12" name="TextBox 12"/>
          <p:cNvSpPr txBox="1"/>
          <p:nvPr/>
        </p:nvSpPr>
        <p:spPr>
          <a:xfrm>
            <a:off x="4648200" y="4837269"/>
            <a:ext cx="9067800" cy="3231654"/>
          </a:xfrm>
          <a:prstGeom prst="rect">
            <a:avLst/>
          </a:prstGeom>
        </p:spPr>
        <p:txBody>
          <a:bodyPr wrap="square" lIns="0" tIns="0" rIns="0" bIns="0" rtlCol="0" anchor="t">
            <a:spAutoFit/>
          </a:bodyPr>
          <a:lstStyle/>
          <a:p>
            <a:pPr>
              <a:lnSpc>
                <a:spcPts val="3582"/>
              </a:lnSpc>
            </a:pPr>
            <a:r>
              <a:rPr lang="en-US" sz="2800" b="1" spc="120" dirty="0">
                <a:latin typeface="Arial" panose="020B0604020202020204" pitchFamily="34" charset="0"/>
                <a:cs typeface="Arial" panose="020B0604020202020204" pitchFamily="34" charset="0"/>
              </a:rPr>
              <a:t>Operating/Occupant Motor Vehicle</a:t>
            </a:r>
            <a:r>
              <a:rPr lang="en-US" sz="2800" b="1" spc="120" dirty="0">
                <a:solidFill>
                  <a:srgbClr val="FF0000"/>
                </a:solidFill>
                <a:latin typeface="Arial" panose="020B0604020202020204" pitchFamily="34" charset="0"/>
                <a:cs typeface="Arial" panose="020B0604020202020204" pitchFamily="34" charset="0"/>
              </a:rPr>
              <a:t> </a:t>
            </a:r>
            <a:r>
              <a:rPr lang="en-US" sz="2800" b="1" spc="120" dirty="0">
                <a:latin typeface="Arial" panose="020B0604020202020204" pitchFamily="34" charset="0"/>
                <a:cs typeface="Arial" panose="020B0604020202020204" pitchFamily="34" charset="0"/>
              </a:rPr>
              <a:t>(15)</a:t>
            </a:r>
          </a:p>
          <a:p>
            <a:pPr>
              <a:lnSpc>
                <a:spcPts val="3582"/>
              </a:lnSpc>
            </a:pPr>
            <a:endParaRPr lang="en-US" sz="2800" b="1" spc="120" dirty="0">
              <a:solidFill>
                <a:srgbClr val="FF0000"/>
              </a:solidFill>
              <a:latin typeface="Arial" panose="020B0604020202020204" pitchFamily="34" charset="0"/>
              <a:cs typeface="Arial" panose="020B0604020202020204" pitchFamily="34" charset="0"/>
            </a:endParaRPr>
          </a:p>
          <a:p>
            <a:pPr>
              <a:lnSpc>
                <a:spcPts val="3582"/>
              </a:lnSpc>
            </a:pPr>
            <a:endParaRPr lang="en-US" sz="2800" b="1" spc="120" dirty="0">
              <a:solidFill>
                <a:srgbClr val="FF0000"/>
              </a:solidFill>
              <a:latin typeface="Arial" panose="020B0604020202020204" pitchFamily="34" charset="0"/>
              <a:cs typeface="Arial" panose="020B0604020202020204" pitchFamily="34" charset="0"/>
            </a:endParaRPr>
          </a:p>
          <a:p>
            <a:pPr>
              <a:lnSpc>
                <a:spcPts val="3582"/>
              </a:lnSpc>
            </a:pPr>
            <a:r>
              <a:rPr lang="en-US" sz="2800" b="1" spc="120" dirty="0">
                <a:latin typeface="Arial" panose="020B0604020202020204" pitchFamily="34" charset="0"/>
                <a:cs typeface="Arial" panose="020B0604020202020204" pitchFamily="34" charset="0"/>
              </a:rPr>
              <a:t>Incidental/Routine Activities (3) </a:t>
            </a:r>
          </a:p>
          <a:p>
            <a:pPr>
              <a:lnSpc>
                <a:spcPts val="3582"/>
              </a:lnSpc>
            </a:pPr>
            <a:endParaRPr lang="en-US" sz="2800" b="1" spc="120" dirty="0">
              <a:solidFill>
                <a:srgbClr val="FF0000"/>
              </a:solidFill>
              <a:latin typeface="Arial" panose="020B0604020202020204" pitchFamily="34" charset="0"/>
              <a:cs typeface="Arial" panose="020B0604020202020204" pitchFamily="34" charset="0"/>
            </a:endParaRPr>
          </a:p>
          <a:p>
            <a:pPr>
              <a:lnSpc>
                <a:spcPts val="3582"/>
              </a:lnSpc>
            </a:pPr>
            <a:endParaRPr lang="en-US" sz="2800" b="1" spc="120" dirty="0">
              <a:solidFill>
                <a:srgbClr val="FF0000"/>
              </a:solidFill>
              <a:latin typeface="Arial" panose="020B0604020202020204" pitchFamily="34" charset="0"/>
              <a:cs typeface="Arial" panose="020B0604020202020204" pitchFamily="34" charset="0"/>
            </a:endParaRPr>
          </a:p>
          <a:p>
            <a:pPr>
              <a:lnSpc>
                <a:spcPts val="3582"/>
              </a:lnSpc>
            </a:pPr>
            <a:r>
              <a:rPr lang="en-US" sz="2800" b="1" spc="120" dirty="0">
                <a:latin typeface="Arial" panose="020B0604020202020204" pitchFamily="34" charset="0"/>
                <a:cs typeface="Arial" panose="020B0604020202020204" pitchFamily="34" charset="0"/>
              </a:rPr>
              <a:t>Outdoor Activities (1)</a:t>
            </a:r>
            <a:endParaRPr lang="en-US" sz="2800" spc="120" dirty="0">
              <a:solidFill>
                <a:srgbClr val="000000"/>
              </a:solidFill>
              <a:latin typeface="Articulat"/>
            </a:endParaRPr>
          </a:p>
        </p:txBody>
      </p:sp>
      <p:sp>
        <p:nvSpPr>
          <p:cNvPr id="13" name="Freeform 3">
            <a:extLst>
              <a:ext uri="{FF2B5EF4-FFF2-40B4-BE49-F238E27FC236}">
                <a16:creationId xmlns:a16="http://schemas.microsoft.com/office/drawing/2014/main" id="{72161A41-03CD-C2F1-9627-8BE671FEC336}"/>
              </a:ext>
            </a:extLst>
          </p:cNvPr>
          <p:cNvSpPr/>
          <p:nvPr/>
        </p:nvSpPr>
        <p:spPr>
          <a:xfrm>
            <a:off x="0" y="9282779"/>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04</a:t>
            </a:r>
          </a:p>
        </p:txBody>
      </p:sp>
      <p:sp>
        <p:nvSpPr>
          <p:cNvPr id="3" name="Freeform 6">
            <a:extLst>
              <a:ext uri="{FF2B5EF4-FFF2-40B4-BE49-F238E27FC236}">
                <a16:creationId xmlns:a16="http://schemas.microsoft.com/office/drawing/2014/main" id="{E9ED0DF9-D87E-3C11-C884-8B2A39A00381}"/>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6477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5485" r="24545"/>
          <a:stretch>
            <a:fillRect/>
          </a:stretch>
        </p:blipFill>
        <p:spPr>
          <a:xfrm>
            <a:off x="0" y="0"/>
            <a:ext cx="6935833" cy="9258300"/>
          </a:xfrm>
          <a:prstGeom prst="rect">
            <a:avLst/>
          </a:prstGeom>
        </p:spPr>
      </p:pic>
      <p:sp>
        <p:nvSpPr>
          <p:cNvPr id="7" name="TextBox 7"/>
          <p:cNvSpPr txBox="1"/>
          <p:nvPr/>
        </p:nvSpPr>
        <p:spPr>
          <a:xfrm>
            <a:off x="7468309" y="78615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DRINKING AND DRIVING</a:t>
            </a:r>
          </a:p>
        </p:txBody>
      </p:sp>
      <p:sp>
        <p:nvSpPr>
          <p:cNvPr id="8" name="TextBox 8"/>
          <p:cNvSpPr txBox="1"/>
          <p:nvPr/>
        </p:nvSpPr>
        <p:spPr>
          <a:xfrm>
            <a:off x="7484888" y="1943100"/>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IF YOU ARE DRINKING, DO NOT DRIVE</a:t>
            </a:r>
          </a:p>
        </p:txBody>
      </p:sp>
      <p:sp>
        <p:nvSpPr>
          <p:cNvPr id="10" name="TextBox 10"/>
          <p:cNvSpPr txBox="1"/>
          <p:nvPr/>
        </p:nvSpPr>
        <p:spPr>
          <a:xfrm>
            <a:off x="7239000" y="2476500"/>
            <a:ext cx="10600368" cy="6771084"/>
          </a:xfrm>
          <a:prstGeom prst="rect">
            <a:avLst/>
          </a:prstGeom>
        </p:spPr>
        <p:txBody>
          <a:bodyPr wrap="square" lIns="0" tIns="0" rIns="0" bIns="0" rtlCol="0" anchor="t">
            <a:spAutoFit/>
          </a:bodyPr>
          <a:lstStyle/>
          <a:p>
            <a:pPr marL="410209" lvl="1" indent="-205105">
              <a:lnSpc>
                <a:spcPts val="2184"/>
              </a:lnSpc>
              <a:buFont typeface="Arial"/>
              <a:buChar char="•"/>
            </a:pPr>
            <a:r>
              <a:rPr lang="en-US" sz="2000" spc="89" dirty="0">
                <a:solidFill>
                  <a:srgbClr val="000000"/>
                </a:solidFill>
                <a:latin typeface="Arial" panose="020B0604020202020204" pitchFamily="34" charset="0"/>
                <a:cs typeface="Arial" panose="020B0604020202020204" pitchFamily="34" charset="0"/>
              </a:rPr>
              <a:t>Plan your safe ride home before you start the party, choose a non-drinking friend as a designated driver. </a:t>
            </a:r>
          </a:p>
          <a:p>
            <a:pPr>
              <a:lnSpc>
                <a:spcPts val="2184"/>
              </a:lnSpc>
            </a:pPr>
            <a:endParaRPr lang="en-US" sz="2000" spc="89" dirty="0">
              <a:solidFill>
                <a:srgbClr val="000000"/>
              </a:solidFill>
              <a:latin typeface="Arial" panose="020B0604020202020204" pitchFamily="34" charset="0"/>
              <a:cs typeface="Arial" panose="020B0604020202020204" pitchFamily="34" charset="0"/>
            </a:endParaRPr>
          </a:p>
          <a:p>
            <a:pPr marL="410209" lvl="1" indent="-205105">
              <a:lnSpc>
                <a:spcPts val="2184"/>
              </a:lnSpc>
              <a:buFont typeface="Arial"/>
              <a:buChar char="•"/>
            </a:pPr>
            <a:r>
              <a:rPr lang="en-US" sz="2000" spc="89" dirty="0">
                <a:solidFill>
                  <a:srgbClr val="000000"/>
                </a:solidFill>
                <a:latin typeface="Arial" panose="020B0604020202020204" pitchFamily="34" charset="0"/>
                <a:cs typeface="Arial" panose="020B0604020202020204" pitchFamily="34" charset="0"/>
              </a:rPr>
              <a:t>If someone you know has been drinking, do not let that person get behind the wheel. Take their keys and help them arrange a sober ride home.  </a:t>
            </a:r>
          </a:p>
          <a:p>
            <a:pPr>
              <a:lnSpc>
                <a:spcPts val="2184"/>
              </a:lnSpc>
            </a:pPr>
            <a:endParaRPr lang="en-US" sz="2000" spc="89" dirty="0">
              <a:solidFill>
                <a:srgbClr val="000000"/>
              </a:solidFill>
              <a:latin typeface="Arial" panose="020B0604020202020204" pitchFamily="34" charset="0"/>
              <a:cs typeface="Arial" panose="020B0604020202020204" pitchFamily="34" charset="0"/>
            </a:endParaRPr>
          </a:p>
          <a:p>
            <a:pPr marL="410209" lvl="1" indent="-205105">
              <a:lnSpc>
                <a:spcPts val="2184"/>
              </a:lnSpc>
              <a:buFont typeface="Arial"/>
              <a:buChar char="•"/>
            </a:pPr>
            <a:r>
              <a:rPr lang="en-US" sz="2000" spc="89" dirty="0">
                <a:solidFill>
                  <a:srgbClr val="000000"/>
                </a:solidFill>
                <a:latin typeface="Arial" panose="020B0604020202020204" pitchFamily="34" charset="0"/>
                <a:cs typeface="Arial" panose="020B0604020202020204" pitchFamily="34" charset="0"/>
              </a:rPr>
              <a:t>If you drink, do not drive for any reason. Call a taxi, a ride-hailing service or a sober friend.  </a:t>
            </a:r>
          </a:p>
          <a:p>
            <a:pPr>
              <a:lnSpc>
                <a:spcPts val="2184"/>
              </a:lnSpc>
            </a:pPr>
            <a:endParaRPr lang="en-US" sz="2000" spc="89" dirty="0">
              <a:solidFill>
                <a:srgbClr val="000000"/>
              </a:solidFill>
              <a:latin typeface="Arial" panose="020B0604020202020204" pitchFamily="34" charset="0"/>
              <a:cs typeface="Arial" panose="020B0604020202020204" pitchFamily="34" charset="0"/>
            </a:endParaRPr>
          </a:p>
          <a:p>
            <a:pPr marL="410209" lvl="1" indent="-205105">
              <a:lnSpc>
                <a:spcPts val="2184"/>
              </a:lnSpc>
              <a:buFont typeface="Arial"/>
              <a:buChar char="•"/>
            </a:pPr>
            <a:r>
              <a:rPr lang="en-US" sz="2000" spc="89" dirty="0">
                <a:solidFill>
                  <a:srgbClr val="000000"/>
                </a:solidFill>
                <a:latin typeface="Arial" panose="020B0604020202020204" pitchFamily="34" charset="0"/>
                <a:cs typeface="Arial" panose="020B0604020202020204" pitchFamily="34" charset="0"/>
              </a:rPr>
              <a:t>If you’re hosting a party where alcohol will be served, make sure all guests leave with a sober driver. </a:t>
            </a:r>
          </a:p>
          <a:p>
            <a:pPr>
              <a:lnSpc>
                <a:spcPts val="2184"/>
              </a:lnSpc>
            </a:pPr>
            <a:endParaRPr lang="en-US" sz="2000" spc="89" dirty="0">
              <a:solidFill>
                <a:srgbClr val="000000"/>
              </a:solidFill>
              <a:latin typeface="Arial" panose="020B0604020202020204" pitchFamily="34" charset="0"/>
              <a:cs typeface="Arial" panose="020B0604020202020204" pitchFamily="34" charset="0"/>
            </a:endParaRPr>
          </a:p>
          <a:p>
            <a:pPr marL="410209" lvl="1" indent="-205105">
              <a:lnSpc>
                <a:spcPts val="2184"/>
              </a:lnSpc>
              <a:buFont typeface="Arial"/>
              <a:buChar char="•"/>
            </a:pPr>
            <a:r>
              <a:rPr lang="en-US" sz="2000" spc="89" dirty="0">
                <a:solidFill>
                  <a:srgbClr val="000000"/>
                </a:solidFill>
                <a:latin typeface="Arial" panose="020B0604020202020204" pitchFamily="34" charset="0"/>
                <a:cs typeface="Arial" panose="020B0604020202020204" pitchFamily="34" charset="0"/>
              </a:rPr>
              <a:t>Always wear your seat belt — it’s your best defense against impaired drivers. </a:t>
            </a:r>
          </a:p>
          <a:p>
            <a:pPr>
              <a:lnSpc>
                <a:spcPts val="2184"/>
              </a:lnSpc>
            </a:pPr>
            <a:endParaRPr lang="en-US" sz="2000" spc="89" dirty="0">
              <a:solidFill>
                <a:srgbClr val="000000"/>
              </a:solidFill>
              <a:latin typeface="Arial" panose="020B0604020202020204" pitchFamily="34" charset="0"/>
              <a:cs typeface="Arial" panose="020B0604020202020204" pitchFamily="34" charset="0"/>
            </a:endParaRPr>
          </a:p>
          <a:p>
            <a:pPr marL="410209" lvl="1" indent="-205105">
              <a:lnSpc>
                <a:spcPts val="2184"/>
              </a:lnSpc>
              <a:buFont typeface="Arial"/>
              <a:buChar char="•"/>
            </a:pPr>
            <a:r>
              <a:rPr lang="en-US" sz="2000" spc="89" dirty="0">
                <a:solidFill>
                  <a:srgbClr val="000000"/>
                </a:solidFill>
                <a:latin typeface="Arial" panose="020B0604020202020204" pitchFamily="34" charset="0"/>
                <a:cs typeface="Arial" panose="020B0604020202020204" pitchFamily="34" charset="0"/>
              </a:rPr>
              <a:t>Every day, 32 people die in drunk-driving crashes – that's one person every 45 minutes. That means you, your family or friends could be innocent victims. (Source: National Highway Transportation Safety Administration (NHTSA)) </a:t>
            </a:r>
          </a:p>
          <a:p>
            <a:pPr>
              <a:lnSpc>
                <a:spcPts val="2184"/>
              </a:lnSpc>
            </a:pPr>
            <a:endParaRPr lang="en-US" sz="2000" spc="89" dirty="0">
              <a:solidFill>
                <a:srgbClr val="000000"/>
              </a:solidFill>
              <a:latin typeface="Arial" panose="020B0604020202020204" pitchFamily="34" charset="0"/>
              <a:cs typeface="Arial" panose="020B0604020202020204" pitchFamily="34" charset="0"/>
            </a:endParaRPr>
          </a:p>
          <a:p>
            <a:pPr marL="410209" lvl="1" indent="-205105">
              <a:lnSpc>
                <a:spcPts val="2184"/>
              </a:lnSpc>
              <a:buFont typeface="Arial"/>
              <a:buChar char="•"/>
            </a:pPr>
            <a:r>
              <a:rPr lang="en-US" sz="2000" spc="89" dirty="0">
                <a:solidFill>
                  <a:srgbClr val="000000"/>
                </a:solidFill>
                <a:latin typeface="Arial" panose="020B0604020202020204" pitchFamily="34" charset="0"/>
                <a:cs typeface="Arial" panose="020B0604020202020204" pitchFamily="34" charset="0"/>
              </a:rPr>
              <a:t>All 50 states, the District of Columbia, and Puerto Rico have by law set a threshold making it illegal to drive with a BAC of .08 g/dL or higher.   </a:t>
            </a:r>
          </a:p>
          <a:p>
            <a:pPr>
              <a:lnSpc>
                <a:spcPts val="2184"/>
              </a:lnSpc>
            </a:pPr>
            <a:endParaRPr lang="en-US" sz="2000" spc="89" dirty="0">
              <a:solidFill>
                <a:srgbClr val="000000"/>
              </a:solidFill>
              <a:latin typeface="Arial" panose="020B0604020202020204" pitchFamily="34" charset="0"/>
              <a:cs typeface="Arial" panose="020B0604020202020204" pitchFamily="34" charset="0"/>
            </a:endParaRPr>
          </a:p>
          <a:p>
            <a:pPr marL="410209" lvl="1" indent="-205105" algn="l">
              <a:lnSpc>
                <a:spcPts val="2184"/>
              </a:lnSpc>
              <a:buFont typeface="Arial"/>
              <a:buChar char="•"/>
            </a:pPr>
            <a:r>
              <a:rPr lang="en-US" sz="2000" spc="89" dirty="0">
                <a:latin typeface="Arial" panose="020B0604020202020204" pitchFamily="34" charset="0"/>
                <a:cs typeface="Arial" panose="020B0604020202020204" pitchFamily="34" charset="0"/>
              </a:rPr>
              <a:t>According to National Safety Council, 13,524 people died in alcohol-impaired crashes in 2022. Alcohol-impaired crash fatalities accounted for 32% of all crash fatalities in the U.S.   </a:t>
            </a:r>
          </a:p>
        </p:txBody>
      </p:sp>
      <p:sp>
        <p:nvSpPr>
          <p:cNvPr id="11" name="Freeform 3">
            <a:extLst>
              <a:ext uri="{FF2B5EF4-FFF2-40B4-BE49-F238E27FC236}">
                <a16:creationId xmlns:a16="http://schemas.microsoft.com/office/drawing/2014/main" id="{BE8C7EF8-FD5D-32BF-68AC-74740B164A43}"/>
              </a:ext>
            </a:extLst>
          </p:cNvPr>
          <p:cNvSpPr/>
          <p:nvPr/>
        </p:nvSpPr>
        <p:spPr>
          <a:xfrm>
            <a:off x="-5445"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40</a:t>
            </a:r>
          </a:p>
        </p:txBody>
      </p:sp>
      <p:sp>
        <p:nvSpPr>
          <p:cNvPr id="2" name="Freeform 6">
            <a:extLst>
              <a:ext uri="{FF2B5EF4-FFF2-40B4-BE49-F238E27FC236}">
                <a16:creationId xmlns:a16="http://schemas.microsoft.com/office/drawing/2014/main" id="{D92AB68B-99A4-0C45-E573-27C104CC196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6477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38703" r="13855"/>
          <a:stretch>
            <a:fillRect/>
          </a:stretch>
        </p:blipFill>
        <p:spPr>
          <a:xfrm>
            <a:off x="11406380" y="0"/>
            <a:ext cx="6881620" cy="9258300"/>
          </a:xfrm>
          <a:prstGeom prst="rect">
            <a:avLst/>
          </a:prstGeom>
        </p:spPr>
      </p:pic>
      <p:sp>
        <p:nvSpPr>
          <p:cNvPr id="7" name="TextBox 7"/>
          <p:cNvSpPr txBox="1"/>
          <p:nvPr/>
        </p:nvSpPr>
        <p:spPr>
          <a:xfrm>
            <a:off x="303972" y="83378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DROWSY DRIVING</a:t>
            </a:r>
          </a:p>
        </p:txBody>
      </p:sp>
      <p:sp>
        <p:nvSpPr>
          <p:cNvPr id="8" name="TextBox 8"/>
          <p:cNvSpPr txBox="1"/>
          <p:nvPr/>
        </p:nvSpPr>
        <p:spPr>
          <a:xfrm>
            <a:off x="336287" y="1943100"/>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WHO IS MOST AT RISK </a:t>
            </a:r>
          </a:p>
        </p:txBody>
      </p:sp>
      <p:sp>
        <p:nvSpPr>
          <p:cNvPr id="10" name="TextBox 10"/>
          <p:cNvSpPr txBox="1"/>
          <p:nvPr/>
        </p:nvSpPr>
        <p:spPr>
          <a:xfrm>
            <a:off x="228600" y="2476500"/>
            <a:ext cx="10601604" cy="6924973"/>
          </a:xfrm>
          <a:prstGeom prst="rect">
            <a:avLst/>
          </a:prstGeom>
        </p:spPr>
        <p:txBody>
          <a:bodyPr lIns="0" tIns="0" rIns="0" bIns="0" rtlCol="0" anchor="t">
            <a:spAutoFit/>
          </a:bodyPr>
          <a:lstStyle/>
          <a:p>
            <a:pPr marL="388622" lvl="1" indent="-194311">
              <a:lnSpc>
                <a:spcPts val="2070"/>
              </a:lnSpc>
              <a:buFont typeface="Arial"/>
              <a:buChar char="•"/>
            </a:pPr>
            <a:r>
              <a:rPr lang="en-US" sz="2000" spc="37" dirty="0">
                <a:solidFill>
                  <a:srgbClr val="000000"/>
                </a:solidFill>
                <a:latin typeface="Arial" panose="020B0604020202020204" pitchFamily="34" charset="0"/>
                <a:cs typeface="Arial" panose="020B0604020202020204" pitchFamily="34" charset="0"/>
              </a:rPr>
              <a:t>Sleep-deprived.  </a:t>
            </a:r>
          </a:p>
          <a:p>
            <a:pPr>
              <a:lnSpc>
                <a:spcPts val="2070"/>
              </a:lnSpc>
            </a:pPr>
            <a:endParaRPr lang="en-US" sz="2000" spc="3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37" dirty="0">
                <a:solidFill>
                  <a:srgbClr val="000000"/>
                </a:solidFill>
                <a:latin typeface="Arial" panose="020B0604020202020204" pitchFamily="34" charset="0"/>
                <a:cs typeface="Arial" panose="020B0604020202020204" pitchFamily="34" charset="0"/>
              </a:rPr>
              <a:t>Driving long distances after working a full shift.  </a:t>
            </a:r>
          </a:p>
          <a:p>
            <a:pPr>
              <a:lnSpc>
                <a:spcPts val="2070"/>
              </a:lnSpc>
            </a:pPr>
            <a:endParaRPr lang="en-US" sz="2000" spc="3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37" dirty="0">
                <a:solidFill>
                  <a:srgbClr val="000000"/>
                </a:solidFill>
                <a:latin typeface="Arial" panose="020B0604020202020204" pitchFamily="34" charset="0"/>
                <a:cs typeface="Arial" panose="020B0604020202020204" pitchFamily="34" charset="0"/>
              </a:rPr>
              <a:t>Driving through the night, the early afternoon or at other times when normally asleep.  </a:t>
            </a:r>
          </a:p>
          <a:p>
            <a:pPr>
              <a:lnSpc>
                <a:spcPts val="2070"/>
              </a:lnSpc>
            </a:pPr>
            <a:endParaRPr lang="en-US" sz="2000" spc="3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37" dirty="0">
                <a:solidFill>
                  <a:srgbClr val="000000"/>
                </a:solidFill>
                <a:latin typeface="Arial" panose="020B0604020202020204" pitchFamily="34" charset="0"/>
                <a:cs typeface="Arial" panose="020B0604020202020204" pitchFamily="34" charset="0"/>
              </a:rPr>
              <a:t>Drinking alcohol or taking medication that increases drowsiness.  </a:t>
            </a:r>
          </a:p>
          <a:p>
            <a:pPr>
              <a:lnSpc>
                <a:spcPts val="2070"/>
              </a:lnSpc>
            </a:pPr>
            <a:endParaRPr lang="en-US" sz="2000" spc="3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37" dirty="0">
                <a:solidFill>
                  <a:srgbClr val="000000"/>
                </a:solidFill>
                <a:latin typeface="Arial" panose="020B0604020202020204" pitchFamily="34" charset="0"/>
                <a:cs typeface="Arial" panose="020B0604020202020204" pitchFamily="34" charset="0"/>
              </a:rPr>
              <a:t>Driving alone for long distances without rest breaks or much change in scenery.  </a:t>
            </a:r>
          </a:p>
          <a:p>
            <a:pPr>
              <a:lnSpc>
                <a:spcPts val="2070"/>
              </a:lnSpc>
            </a:pPr>
            <a:endParaRPr lang="en-US" sz="2000" spc="3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37" dirty="0">
                <a:solidFill>
                  <a:srgbClr val="000000"/>
                </a:solidFill>
                <a:latin typeface="Arial" panose="020B0604020202020204" pitchFamily="34" charset="0"/>
                <a:cs typeface="Arial" panose="020B0604020202020204" pitchFamily="34" charset="0"/>
              </a:rPr>
              <a:t>Drowsing driving occurs most frequently between midnight and 6 a.m., says NHTSA.</a:t>
            </a:r>
          </a:p>
          <a:p>
            <a:pPr>
              <a:lnSpc>
                <a:spcPts val="2070"/>
              </a:lnSpc>
            </a:pPr>
            <a:endParaRPr lang="en-US" sz="2000" spc="37" dirty="0">
              <a:solidFill>
                <a:srgbClr val="000000"/>
              </a:solidFill>
              <a:latin typeface="Arial" panose="020B0604020202020204" pitchFamily="34" charset="0"/>
              <a:cs typeface="Arial" panose="020B0604020202020204" pitchFamily="34" charset="0"/>
            </a:endParaRPr>
          </a:p>
          <a:p>
            <a:pPr>
              <a:lnSpc>
                <a:spcPts val="3600"/>
              </a:lnSpc>
            </a:pPr>
            <a:r>
              <a:rPr lang="en-US" sz="2000" spc="84" dirty="0">
                <a:solidFill>
                  <a:srgbClr val="000000"/>
                </a:solidFill>
                <a:latin typeface="Arial" panose="020B0604020202020204" pitchFamily="34" charset="0"/>
                <a:cs typeface="Arial" panose="020B0604020202020204" pitchFamily="34" charset="0"/>
              </a:rPr>
              <a:t>KNOW THE SIGNS OF DROWSY DRIVING:</a:t>
            </a:r>
          </a:p>
          <a:p>
            <a:pPr marL="388622" lvl="1" indent="-194311">
              <a:lnSpc>
                <a:spcPts val="2070"/>
              </a:lnSpc>
              <a:buFont typeface="Arial"/>
              <a:buChar char="•"/>
            </a:pPr>
            <a:r>
              <a:rPr lang="en-US" sz="2000" spc="84" dirty="0">
                <a:solidFill>
                  <a:srgbClr val="000000"/>
                </a:solidFill>
                <a:latin typeface="Arial" panose="020B0604020202020204" pitchFamily="34" charset="0"/>
                <a:cs typeface="Arial" panose="020B0604020202020204" pitchFamily="34" charset="0"/>
              </a:rPr>
              <a:t>Can’t remember the last few miles driven. </a:t>
            </a:r>
          </a:p>
          <a:p>
            <a:pPr>
              <a:lnSpc>
                <a:spcPts val="2070"/>
              </a:lnSpc>
            </a:pPr>
            <a:endParaRPr lang="en-US" sz="2000" spc="84"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84" dirty="0">
                <a:solidFill>
                  <a:srgbClr val="000000"/>
                </a:solidFill>
                <a:latin typeface="Arial" panose="020B0604020202020204" pitchFamily="34" charset="0"/>
                <a:cs typeface="Arial" panose="020B0604020202020204" pitchFamily="34" charset="0"/>
              </a:rPr>
              <a:t>Drifting from lane or hitting a rumble strip. </a:t>
            </a:r>
          </a:p>
          <a:p>
            <a:pPr>
              <a:lnSpc>
                <a:spcPts val="2070"/>
              </a:lnSpc>
            </a:pPr>
            <a:endParaRPr lang="en-US" sz="2000" spc="84"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84" dirty="0">
                <a:solidFill>
                  <a:srgbClr val="000000"/>
                </a:solidFill>
                <a:latin typeface="Arial" panose="020B0604020202020204" pitchFamily="34" charset="0"/>
                <a:cs typeface="Arial" panose="020B0604020202020204" pitchFamily="34" charset="0"/>
              </a:rPr>
              <a:t>Yawning repeatedly. </a:t>
            </a:r>
          </a:p>
          <a:p>
            <a:pPr>
              <a:lnSpc>
                <a:spcPts val="2070"/>
              </a:lnSpc>
            </a:pPr>
            <a:endParaRPr lang="en-US" sz="2000" spc="84"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84" dirty="0">
                <a:solidFill>
                  <a:srgbClr val="000000"/>
                </a:solidFill>
                <a:latin typeface="Arial" panose="020B0604020202020204" pitchFamily="34" charset="0"/>
                <a:cs typeface="Arial" panose="020B0604020202020204" pitchFamily="34" charset="0"/>
              </a:rPr>
              <a:t>Difficulty focusing or keeping eyes open. </a:t>
            </a:r>
          </a:p>
          <a:p>
            <a:pPr>
              <a:lnSpc>
                <a:spcPts val="2070"/>
              </a:lnSpc>
            </a:pPr>
            <a:endParaRPr lang="en-US" sz="2000" spc="84"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84" dirty="0">
                <a:solidFill>
                  <a:srgbClr val="000000"/>
                </a:solidFill>
                <a:latin typeface="Arial" panose="020B0604020202020204" pitchFamily="34" charset="0"/>
                <a:cs typeface="Arial" panose="020B0604020202020204" pitchFamily="34" charset="0"/>
              </a:rPr>
              <a:t>Tailgating or missing traffic signs. </a:t>
            </a:r>
          </a:p>
          <a:p>
            <a:pPr>
              <a:lnSpc>
                <a:spcPts val="2070"/>
              </a:lnSpc>
            </a:pPr>
            <a:endParaRPr lang="en-US" sz="2000" spc="84"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84" dirty="0">
                <a:solidFill>
                  <a:srgbClr val="000000"/>
                </a:solidFill>
                <a:latin typeface="Arial" panose="020B0604020202020204" pitchFamily="34" charset="0"/>
                <a:cs typeface="Arial" panose="020B0604020202020204" pitchFamily="34" charset="0"/>
              </a:rPr>
              <a:t>Trouble keeping head up. </a:t>
            </a:r>
          </a:p>
          <a:p>
            <a:pPr algn="l">
              <a:lnSpc>
                <a:spcPts val="2070"/>
              </a:lnSpc>
            </a:pPr>
            <a:endParaRPr lang="en-US" sz="2000" spc="84" dirty="0">
              <a:solidFill>
                <a:srgbClr val="000000"/>
              </a:solidFill>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FDB17DC1-1AB2-51C2-519F-AA22DF2718EE}"/>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41</a:t>
            </a:r>
          </a:p>
        </p:txBody>
      </p:sp>
      <p:sp>
        <p:nvSpPr>
          <p:cNvPr id="2" name="Freeform 6">
            <a:extLst>
              <a:ext uri="{FF2B5EF4-FFF2-40B4-BE49-F238E27FC236}">
                <a16:creationId xmlns:a16="http://schemas.microsoft.com/office/drawing/2014/main" id="{3E15E0C1-D5F9-63B1-86B2-CBD77380C52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9129" r="13373"/>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DISTRACTED DRIVING</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THOUSANDS DIE IN CRASHES INVOLVING CELL PHONE USE</a:t>
            </a:r>
          </a:p>
        </p:txBody>
      </p:sp>
      <p:sp>
        <p:nvSpPr>
          <p:cNvPr id="10" name="TextBox 10"/>
          <p:cNvSpPr txBox="1"/>
          <p:nvPr/>
        </p:nvSpPr>
        <p:spPr>
          <a:xfrm>
            <a:off x="7543800" y="2874365"/>
            <a:ext cx="9715500" cy="5129609"/>
          </a:xfrm>
          <a:prstGeom prst="rect">
            <a:avLst/>
          </a:prstGeom>
        </p:spPr>
        <p:txBody>
          <a:bodyPr wrap="square" lIns="0" tIns="0" rIns="0" bIns="0" rtlCol="0" anchor="t">
            <a:spAutoFit/>
          </a:bodyPr>
          <a:lstStyle/>
          <a:p>
            <a:pPr>
              <a:lnSpc>
                <a:spcPts val="2529"/>
              </a:lnSpc>
            </a:pPr>
            <a:r>
              <a:rPr lang="en-US" sz="2400" spc="103" dirty="0">
                <a:solidFill>
                  <a:srgbClr val="000000"/>
                </a:solidFill>
                <a:latin typeface="Arial" panose="020B0604020202020204" pitchFamily="34" charset="0"/>
                <a:cs typeface="Arial" panose="020B0604020202020204" pitchFamily="34" charset="0"/>
              </a:rPr>
              <a:t>We’re more distracted than ever, so it’s crucial to know the basics of safe driving and practice them every time you’re on the road. </a:t>
            </a:r>
          </a:p>
          <a:p>
            <a:pPr>
              <a:lnSpc>
                <a:spcPts val="2529"/>
              </a:lnSpc>
            </a:pPr>
            <a:endParaRPr lang="en-US" sz="2400" spc="103" dirty="0">
              <a:solidFill>
                <a:srgbClr val="000000"/>
              </a:solidFill>
              <a:latin typeface="Arial" panose="020B0604020202020204" pitchFamily="34" charset="0"/>
              <a:cs typeface="Arial" panose="020B0604020202020204" pitchFamily="34" charset="0"/>
            </a:endParaRPr>
          </a:p>
          <a:p>
            <a:pPr>
              <a:lnSpc>
                <a:spcPts val="2529"/>
              </a:lnSpc>
            </a:pPr>
            <a:r>
              <a:rPr lang="en-US" sz="2400" spc="70" dirty="0">
                <a:latin typeface="Arial" panose="020B0604020202020204" pitchFamily="34" charset="0"/>
                <a:cs typeface="Arial" panose="020B0604020202020204" pitchFamily="34" charset="0"/>
              </a:rPr>
              <a:t>At any given daylight moment across America, approximately 660,000 drivers are using cell phones or manipulating electronic devices while driving, according to NHTSA. Using a cell phone while driving creates enormous potential for deaths and injuries on U.S. roads. In 2022, 3,308 people were killed in motor vehicle crashes involving distracted drivers. This is a decrease of about 6% from 3,521 deaths in 2021.</a:t>
            </a:r>
          </a:p>
          <a:p>
            <a:pPr>
              <a:lnSpc>
                <a:spcPts val="2529"/>
              </a:lnSpc>
            </a:pPr>
            <a:endParaRPr lang="en-US" sz="2400" spc="70" dirty="0">
              <a:solidFill>
                <a:srgbClr val="000000"/>
              </a:solidFill>
              <a:latin typeface="Arial" panose="020B0604020202020204" pitchFamily="34" charset="0"/>
              <a:cs typeface="Arial" panose="020B0604020202020204" pitchFamily="34" charset="0"/>
            </a:endParaRPr>
          </a:p>
          <a:p>
            <a:pPr>
              <a:lnSpc>
                <a:spcPts val="2529"/>
              </a:lnSpc>
            </a:pPr>
            <a:r>
              <a:rPr lang="en-US" sz="2400" spc="70" dirty="0">
                <a:solidFill>
                  <a:srgbClr val="000000"/>
                </a:solidFill>
                <a:latin typeface="Arial" panose="020B0604020202020204" pitchFamily="34" charset="0"/>
                <a:cs typeface="Arial" panose="020B0604020202020204" pitchFamily="34" charset="0"/>
              </a:rPr>
              <a:t>Don't allow children to fight or climb around in your car – they should be buckled in their seats at all times. Too much noise can easily distract you from focusing on the road. </a:t>
            </a:r>
          </a:p>
          <a:p>
            <a:pPr>
              <a:lnSpc>
                <a:spcPts val="2529"/>
              </a:lnSpc>
            </a:pPr>
            <a:endParaRPr lang="en-US" sz="2400" spc="70" dirty="0">
              <a:solidFill>
                <a:srgbClr val="000000"/>
              </a:solidFill>
              <a:latin typeface="Arial" panose="020B0604020202020204" pitchFamily="34" charset="0"/>
              <a:cs typeface="Arial" panose="020B0604020202020204" pitchFamily="34" charset="0"/>
            </a:endParaRPr>
          </a:p>
          <a:p>
            <a:pPr>
              <a:lnSpc>
                <a:spcPts val="2529"/>
              </a:lnSpc>
            </a:pPr>
            <a:r>
              <a:rPr lang="en-US" sz="2400" b="1" i="1" spc="103" dirty="0">
                <a:solidFill>
                  <a:srgbClr val="000000"/>
                </a:solidFill>
                <a:latin typeface="Arial" panose="020B0604020202020204" pitchFamily="34" charset="0"/>
                <a:cs typeface="Arial" panose="020B0604020202020204" pitchFamily="34" charset="0"/>
              </a:rPr>
              <a:t>You're not multi-tasking, you're distracted.  </a:t>
            </a:r>
          </a:p>
        </p:txBody>
      </p:sp>
      <p:sp>
        <p:nvSpPr>
          <p:cNvPr id="11" name="Freeform 3">
            <a:extLst>
              <a:ext uri="{FF2B5EF4-FFF2-40B4-BE49-F238E27FC236}">
                <a16:creationId xmlns:a16="http://schemas.microsoft.com/office/drawing/2014/main" id="{F58A58C8-DC07-D1F8-48C6-9E10765C54D1}"/>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42</a:t>
            </a:r>
          </a:p>
        </p:txBody>
      </p:sp>
      <p:sp>
        <p:nvSpPr>
          <p:cNvPr id="2" name="Freeform 6">
            <a:extLst>
              <a:ext uri="{FF2B5EF4-FFF2-40B4-BE49-F238E27FC236}">
                <a16:creationId xmlns:a16="http://schemas.microsoft.com/office/drawing/2014/main" id="{BBE00648-8C0C-5EF4-A164-C4E4B59189EA}"/>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7991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8432" r="23401"/>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ATV AND UTV SAFETY</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ATVs AND UTVs ARE NOT TOYS, GET TRAINING</a:t>
            </a:r>
          </a:p>
        </p:txBody>
      </p:sp>
      <p:sp>
        <p:nvSpPr>
          <p:cNvPr id="10" name="TextBox 10"/>
          <p:cNvSpPr txBox="1"/>
          <p:nvPr/>
        </p:nvSpPr>
        <p:spPr>
          <a:xfrm>
            <a:off x="936342" y="2770121"/>
            <a:ext cx="9731658" cy="6488956"/>
          </a:xfrm>
          <a:prstGeom prst="rect">
            <a:avLst/>
          </a:prstGeom>
        </p:spPr>
        <p:txBody>
          <a:bodyPr wrap="square" lIns="0" tIns="0" rIns="0" bIns="0" rtlCol="0" anchor="t">
            <a:spAutoFit/>
          </a:bodyPr>
          <a:lstStyle/>
          <a:p>
            <a:pPr>
              <a:lnSpc>
                <a:spcPts val="2300"/>
              </a:lnSpc>
            </a:pPr>
            <a:r>
              <a:rPr lang="en-US" sz="2200" spc="94" dirty="0">
                <a:latin typeface="Arial" panose="020B0604020202020204" pitchFamily="34" charset="0"/>
                <a:cs typeface="Arial" panose="020B0604020202020204" pitchFamily="34" charset="0"/>
              </a:rPr>
              <a:t>There are about 700 deaths and 100,000 injuries every year involving OHV’s, according to Consumer Product Safety Commission.</a:t>
            </a:r>
          </a:p>
          <a:p>
            <a:pPr>
              <a:lnSpc>
                <a:spcPts val="2300"/>
              </a:lnSpc>
            </a:pPr>
            <a:endParaRPr lang="en-US" sz="22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200" spc="94" dirty="0">
                <a:solidFill>
                  <a:srgbClr val="000000"/>
                </a:solidFill>
                <a:latin typeface="Arial" panose="020B0604020202020204" pitchFamily="34" charset="0"/>
                <a:cs typeface="Arial" panose="020B0604020202020204" pitchFamily="34" charset="0"/>
              </a:rPr>
              <a:t>Read the owner`s manual carefully, and ensure the ATV or UTV is in good, working condition. </a:t>
            </a:r>
          </a:p>
          <a:p>
            <a:pPr>
              <a:lnSpc>
                <a:spcPts val="2300"/>
              </a:lnSpc>
            </a:pPr>
            <a:endParaRPr lang="en-US" sz="22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200" spc="94" dirty="0">
                <a:solidFill>
                  <a:srgbClr val="000000"/>
                </a:solidFill>
                <a:latin typeface="Arial" panose="020B0604020202020204" pitchFamily="34" charset="0"/>
                <a:cs typeface="Arial" panose="020B0604020202020204" pitchFamily="34" charset="0"/>
              </a:rPr>
              <a:t>Always wear an approved helmet.</a:t>
            </a:r>
          </a:p>
          <a:p>
            <a:pPr>
              <a:lnSpc>
                <a:spcPts val="2300"/>
              </a:lnSpc>
            </a:pPr>
            <a:r>
              <a:rPr lang="en-US" sz="2200" spc="94" dirty="0">
                <a:solidFill>
                  <a:srgbClr val="000000"/>
                </a:solidFill>
                <a:latin typeface="Arial" panose="020B0604020202020204" pitchFamily="34" charset="0"/>
                <a:cs typeface="Arial" panose="020B0604020202020204" pitchFamily="34" charset="0"/>
              </a:rPr>
              <a:t> </a:t>
            </a:r>
          </a:p>
          <a:p>
            <a:pPr marL="431801" lvl="1" indent="-215900">
              <a:lnSpc>
                <a:spcPts val="2300"/>
              </a:lnSpc>
              <a:buFont typeface="Arial"/>
              <a:buChar char="•"/>
            </a:pPr>
            <a:r>
              <a:rPr lang="en-US" sz="2200" spc="94" dirty="0">
                <a:solidFill>
                  <a:srgbClr val="000000"/>
                </a:solidFill>
                <a:latin typeface="Arial" panose="020B0604020202020204" pitchFamily="34" charset="0"/>
                <a:cs typeface="Arial" panose="020B0604020202020204" pitchFamily="34" charset="0"/>
              </a:rPr>
              <a:t>Never drive an ATV while under the influence of drugs or alcohol.  </a:t>
            </a:r>
          </a:p>
          <a:p>
            <a:pPr>
              <a:lnSpc>
                <a:spcPts val="2300"/>
              </a:lnSpc>
            </a:pPr>
            <a:endParaRPr lang="en-US" sz="22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200" spc="94" dirty="0">
                <a:solidFill>
                  <a:srgbClr val="000000"/>
                </a:solidFill>
                <a:latin typeface="Arial" panose="020B0604020202020204" pitchFamily="34" charset="0"/>
                <a:cs typeface="Arial" panose="020B0604020202020204" pitchFamily="34" charset="0"/>
              </a:rPr>
              <a:t>Never drive an ATV on paved roads. Never operate ATVs or UTVs on streets, highways or paved roads, except to cross at safe, designated areas. Understand the terrain BEFORE you ride. </a:t>
            </a:r>
          </a:p>
          <a:p>
            <a:pPr>
              <a:lnSpc>
                <a:spcPts val="2300"/>
              </a:lnSpc>
            </a:pPr>
            <a:endParaRPr lang="en-US" sz="22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200" spc="94" dirty="0">
                <a:solidFill>
                  <a:srgbClr val="000000"/>
                </a:solidFill>
                <a:latin typeface="Arial" panose="020B0604020202020204" pitchFamily="34" charset="0"/>
                <a:cs typeface="Arial" panose="020B0604020202020204" pitchFamily="34" charset="0"/>
              </a:rPr>
              <a:t>Familiarize yourself with the local laws. </a:t>
            </a:r>
          </a:p>
          <a:p>
            <a:pPr>
              <a:lnSpc>
                <a:spcPts val="2300"/>
              </a:lnSpc>
            </a:pPr>
            <a:endParaRPr lang="en-US" sz="22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200" spc="94" dirty="0">
                <a:solidFill>
                  <a:srgbClr val="000000"/>
                </a:solidFill>
                <a:latin typeface="Arial" panose="020B0604020202020204" pitchFamily="34" charset="0"/>
                <a:cs typeface="Arial" panose="020B0604020202020204" pitchFamily="34" charset="0"/>
              </a:rPr>
              <a:t>Never ride alone, and always tell someone where you are going and when you will return.  </a:t>
            </a:r>
          </a:p>
          <a:p>
            <a:pPr>
              <a:lnSpc>
                <a:spcPts val="2300"/>
              </a:lnSpc>
            </a:pPr>
            <a:endParaRPr lang="en-US" sz="22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200" spc="94" dirty="0">
                <a:solidFill>
                  <a:srgbClr val="000000"/>
                </a:solidFill>
                <a:latin typeface="Arial" panose="020B0604020202020204" pitchFamily="34" charset="0"/>
                <a:cs typeface="Arial" panose="020B0604020202020204" pitchFamily="34" charset="0"/>
              </a:rPr>
              <a:t>Always supervise young operators. Never carry extra riders.  </a:t>
            </a:r>
          </a:p>
          <a:p>
            <a:pPr>
              <a:lnSpc>
                <a:spcPts val="2300"/>
              </a:lnSpc>
            </a:pPr>
            <a:endParaRPr lang="en-US" sz="2200" spc="94" dirty="0">
              <a:solidFill>
                <a:srgbClr val="000000"/>
              </a:solidFill>
              <a:latin typeface="Arial" panose="020B0604020202020204" pitchFamily="34" charset="0"/>
              <a:cs typeface="Arial" panose="020B0604020202020204" pitchFamily="34" charset="0"/>
            </a:endParaRPr>
          </a:p>
          <a:p>
            <a:pPr algn="ctr">
              <a:lnSpc>
                <a:spcPts val="2300"/>
              </a:lnSpc>
            </a:pPr>
            <a:r>
              <a:rPr lang="en-US" sz="2200" b="1" i="1" spc="94" dirty="0">
                <a:solidFill>
                  <a:srgbClr val="000000"/>
                </a:solidFill>
                <a:latin typeface="Arial" panose="020B0604020202020204" pitchFamily="34" charset="0"/>
                <a:cs typeface="Arial" panose="020B0604020202020204" pitchFamily="34" charset="0"/>
              </a:rPr>
              <a:t>Remember ATGATT: “All the Gear, all the Time!” </a:t>
            </a:r>
          </a:p>
        </p:txBody>
      </p:sp>
      <p:sp>
        <p:nvSpPr>
          <p:cNvPr id="11" name="Freeform 3">
            <a:extLst>
              <a:ext uri="{FF2B5EF4-FFF2-40B4-BE49-F238E27FC236}">
                <a16:creationId xmlns:a16="http://schemas.microsoft.com/office/drawing/2014/main" id="{DC95CE4F-FE4B-5EB3-177C-D0D3F3DD2B40}"/>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43</a:t>
            </a:r>
          </a:p>
        </p:txBody>
      </p:sp>
      <p:sp>
        <p:nvSpPr>
          <p:cNvPr id="2" name="Freeform 6">
            <a:extLst>
              <a:ext uri="{FF2B5EF4-FFF2-40B4-BE49-F238E27FC236}">
                <a16:creationId xmlns:a16="http://schemas.microsoft.com/office/drawing/2014/main" id="{36300F20-FC63-C566-C371-C671FE42CB6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r>
                <a:rPr lang="en-US" dirty="0"/>
                <a:t> </a:t>
              </a:r>
            </a:p>
          </p:txBody>
        </p:sp>
      </p:grpSp>
      <p:pic>
        <p:nvPicPr>
          <p:cNvPr id="6" name="Picture 6"/>
          <p:cNvPicPr>
            <a:picLocks noChangeAspect="1"/>
          </p:cNvPicPr>
          <p:nvPr/>
        </p:nvPicPr>
        <p:blipFill>
          <a:blip r:embed="rId2"/>
          <a:srcRect l="5927" r="17985"/>
          <a:stretch>
            <a:fillRect/>
          </a:stretch>
        </p:blipFill>
        <p:spPr>
          <a:xfrm>
            <a:off x="542117" y="0"/>
            <a:ext cx="5347819" cy="4688038"/>
          </a:xfrm>
          <a:prstGeom prst="rect">
            <a:avLst/>
          </a:prstGeom>
        </p:spPr>
      </p:pic>
      <p:pic>
        <p:nvPicPr>
          <p:cNvPr id="7" name="Picture 7"/>
          <p:cNvPicPr>
            <a:picLocks noChangeAspect="1"/>
          </p:cNvPicPr>
          <p:nvPr/>
        </p:nvPicPr>
        <p:blipFill>
          <a:blip r:embed="rId3"/>
          <a:srcRect l="7789" r="8782"/>
          <a:stretch>
            <a:fillRect/>
          </a:stretch>
        </p:blipFill>
        <p:spPr>
          <a:xfrm>
            <a:off x="510990" y="5446862"/>
            <a:ext cx="5378946" cy="4300399"/>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MOTORCYCLE SAFETY</a:t>
            </a:r>
          </a:p>
        </p:txBody>
      </p:sp>
      <p:sp>
        <p:nvSpPr>
          <p:cNvPr id="9" name="TextBox 9"/>
          <p:cNvSpPr txBox="1"/>
          <p:nvPr/>
        </p:nvSpPr>
        <p:spPr>
          <a:xfrm>
            <a:off x="7696200" y="6539433"/>
            <a:ext cx="8576504" cy="1423467"/>
          </a:xfrm>
          <a:prstGeom prst="rect">
            <a:avLst/>
          </a:prstGeom>
        </p:spPr>
        <p:txBody>
          <a:bodyPr lIns="0" tIns="0" rIns="0" bIns="0" rtlCol="0" anchor="t">
            <a:spAutoFit/>
          </a:bodyPr>
          <a:lstStyle/>
          <a:p>
            <a:pPr>
              <a:lnSpc>
                <a:spcPts val="3655"/>
              </a:lnSpc>
            </a:pPr>
            <a:r>
              <a:rPr lang="en-US" sz="2800" spc="149" dirty="0">
                <a:solidFill>
                  <a:srgbClr val="000000"/>
                </a:solidFill>
                <a:latin typeface="Arial" panose="020B0604020202020204" pitchFamily="34" charset="0"/>
                <a:cs typeface="Arial" panose="020B0604020202020204" pitchFamily="34" charset="0"/>
              </a:rPr>
              <a:t>In 2023 the Department of the Air Force </a:t>
            </a:r>
          </a:p>
          <a:p>
            <a:pPr>
              <a:lnSpc>
                <a:spcPts val="3655"/>
              </a:lnSpc>
            </a:pPr>
            <a:r>
              <a:rPr lang="en-US" sz="2800" spc="56" dirty="0">
                <a:solidFill>
                  <a:srgbClr val="000000"/>
                </a:solidFill>
                <a:latin typeface="Arial" panose="020B0604020202020204" pitchFamily="34" charset="0"/>
                <a:cs typeface="Arial" panose="020B0604020202020204" pitchFamily="34" charset="0"/>
              </a:rPr>
              <a:t>lost </a:t>
            </a:r>
            <a:r>
              <a:rPr lang="en-US" sz="3200" b="1" spc="56" dirty="0">
                <a:latin typeface="Arial" panose="020B0604020202020204" pitchFamily="34" charset="0"/>
                <a:cs typeface="Arial" panose="020B0604020202020204" pitchFamily="34" charset="0"/>
              </a:rPr>
              <a:t>22</a:t>
            </a:r>
            <a:r>
              <a:rPr lang="en-US" sz="2800" spc="56" dirty="0">
                <a:solidFill>
                  <a:srgbClr val="000000"/>
                </a:solidFill>
                <a:latin typeface="Arial" panose="020B0604020202020204" pitchFamily="34" charset="0"/>
                <a:cs typeface="Arial" panose="020B0604020202020204" pitchFamily="34" charset="0"/>
              </a:rPr>
              <a:t> Airmen and Guardians as a result of motorcycle mishaps.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44</a:t>
            </a:r>
          </a:p>
        </p:txBody>
      </p:sp>
      <p:sp>
        <p:nvSpPr>
          <p:cNvPr id="11" name="Freeform 6">
            <a:extLst>
              <a:ext uri="{FF2B5EF4-FFF2-40B4-BE49-F238E27FC236}">
                <a16:creationId xmlns:a16="http://schemas.microsoft.com/office/drawing/2014/main" id="{F02A7A85-0221-F1F7-2E25-1BA22484312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7942" r="58002"/>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MOTORCYCLE RIDING SAFETY</a:t>
            </a:r>
          </a:p>
        </p:txBody>
      </p:sp>
      <p:sp>
        <p:nvSpPr>
          <p:cNvPr id="8" name="TextBox 8"/>
          <p:cNvSpPr txBox="1"/>
          <p:nvPr/>
        </p:nvSpPr>
        <p:spPr>
          <a:xfrm>
            <a:off x="7484888" y="2171700"/>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SEEING IS THE BEST WAY TO AVOID DANGEROUS SITUATIONS</a:t>
            </a:r>
          </a:p>
        </p:txBody>
      </p:sp>
      <p:sp>
        <p:nvSpPr>
          <p:cNvPr id="10" name="TextBox 10"/>
          <p:cNvSpPr txBox="1"/>
          <p:nvPr/>
        </p:nvSpPr>
        <p:spPr>
          <a:xfrm>
            <a:off x="7696200" y="2857500"/>
            <a:ext cx="9066615" cy="5693866"/>
          </a:xfrm>
          <a:prstGeom prst="rect">
            <a:avLst/>
          </a:prstGeom>
        </p:spPr>
        <p:txBody>
          <a:bodyPr lIns="0" tIns="0" rIns="0" bIns="0" rtlCol="0" anchor="t">
            <a:spAutoFit/>
          </a:bodyPr>
          <a:lstStyle/>
          <a:p>
            <a:pPr>
              <a:lnSpc>
                <a:spcPts val="2529"/>
              </a:lnSpc>
            </a:pPr>
            <a:r>
              <a:rPr lang="en-US" sz="2199" b="1" spc="103" dirty="0">
                <a:solidFill>
                  <a:srgbClr val="000000"/>
                </a:solidFill>
                <a:latin typeface="Arial" panose="020B0604020202020204" pitchFamily="34" charset="0"/>
                <a:cs typeface="Arial" panose="020B0604020202020204" pitchFamily="34" charset="0"/>
              </a:rPr>
              <a:t>SEARCH</a:t>
            </a:r>
            <a:r>
              <a:rPr lang="en-US" sz="2199" spc="103" dirty="0">
                <a:solidFill>
                  <a:srgbClr val="000000"/>
                </a:solidFill>
                <a:latin typeface="Arial" panose="020B0604020202020204" pitchFamily="34" charset="0"/>
                <a:cs typeface="Arial" panose="020B0604020202020204" pitchFamily="34" charset="0"/>
              </a:rPr>
              <a:t> around you for potential hazards.  </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a:lnSpc>
                <a:spcPts val="2529"/>
              </a:lnSpc>
            </a:pPr>
            <a:r>
              <a:rPr lang="en-US" sz="2199" b="1" spc="56" dirty="0">
                <a:solidFill>
                  <a:srgbClr val="000000"/>
                </a:solidFill>
                <a:latin typeface="Arial" panose="020B0604020202020204" pitchFamily="34" charset="0"/>
                <a:cs typeface="Arial" panose="020B0604020202020204" pitchFamily="34" charset="0"/>
              </a:rPr>
              <a:t>EVALUATE</a:t>
            </a:r>
            <a:r>
              <a:rPr lang="en-US" sz="2199" spc="56" dirty="0">
                <a:solidFill>
                  <a:srgbClr val="000000"/>
                </a:solidFill>
                <a:latin typeface="Arial" panose="020B0604020202020204" pitchFamily="34" charset="0"/>
                <a:cs typeface="Arial" panose="020B0604020202020204" pitchFamily="34" charset="0"/>
              </a:rPr>
              <a:t> any possible hazards such as turning hazard.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a:lnSpc>
                <a:spcPts val="2529"/>
              </a:lnSpc>
            </a:pPr>
            <a:r>
              <a:rPr lang="en-US" sz="2199" b="1" spc="56" dirty="0">
                <a:solidFill>
                  <a:srgbClr val="000000"/>
                </a:solidFill>
                <a:latin typeface="Arial" panose="020B0604020202020204" pitchFamily="34" charset="0"/>
                <a:cs typeface="Arial" panose="020B0604020202020204" pitchFamily="34" charset="0"/>
              </a:rPr>
              <a:t>EXECUTE</a:t>
            </a:r>
            <a:r>
              <a:rPr lang="en-US" sz="2199" spc="56" dirty="0">
                <a:solidFill>
                  <a:srgbClr val="000000"/>
                </a:solidFill>
                <a:latin typeface="Arial" panose="020B0604020202020204" pitchFamily="34" charset="0"/>
                <a:cs typeface="Arial" panose="020B0604020202020204" pitchFamily="34" charset="0"/>
              </a:rPr>
              <a:t> the proper action to avoid the hazard.  </a:t>
            </a:r>
          </a:p>
          <a:p>
            <a:pPr>
              <a:lnSpc>
                <a:spcPts val="2529"/>
              </a:lnSpc>
            </a:pPr>
            <a:r>
              <a:rPr lang="en-US" sz="2199" spc="56" dirty="0">
                <a:solidFill>
                  <a:srgbClr val="000000"/>
                </a:solidFill>
                <a:latin typeface="Arial" panose="020B0604020202020204" pitchFamily="34" charset="0"/>
                <a:cs typeface="Arial" panose="020B0604020202020204" pitchFamily="34" charset="0"/>
              </a:rPr>
              <a:t>A sound street strategy can help prevent a dangerous situation.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a:lnSpc>
                <a:spcPts val="4399"/>
              </a:lnSpc>
            </a:pPr>
            <a:r>
              <a:rPr lang="en-US" sz="2199" b="1" spc="56" dirty="0">
                <a:solidFill>
                  <a:srgbClr val="000000"/>
                </a:solidFill>
                <a:latin typeface="Arial" panose="020B0604020202020204" pitchFamily="34" charset="0"/>
                <a:cs typeface="Arial" panose="020B0604020202020204" pitchFamily="34" charset="0"/>
              </a:rPr>
              <a:t>Training Requirements: </a:t>
            </a:r>
          </a:p>
          <a:p>
            <a:pPr>
              <a:lnSpc>
                <a:spcPts val="2529"/>
              </a:lnSpc>
            </a:pPr>
            <a:r>
              <a:rPr lang="en-US" sz="2199" spc="56" dirty="0">
                <a:solidFill>
                  <a:srgbClr val="000000"/>
                </a:solidFill>
                <a:latin typeface="Arial" panose="020B0604020202020204" pitchFamily="34" charset="0"/>
                <a:cs typeface="Arial" panose="020B0604020202020204" pitchFamily="34" charset="0"/>
              </a:rPr>
              <a:t>All </a:t>
            </a:r>
            <a:r>
              <a:rPr lang="en-US" sz="2199" spc="56" dirty="0">
                <a:solidFill>
                  <a:srgbClr val="000000"/>
                </a:solidFill>
                <a:latin typeface="Arial" panose="020B0604020202020204" pitchFamily="34" charset="0"/>
                <a:ea typeface="Arimo" panose="020B0604020202020204" charset="0"/>
                <a:cs typeface="Arial" panose="020B0604020202020204" pitchFamily="34" charset="0"/>
              </a:rPr>
              <a:t>Airmen</a:t>
            </a:r>
            <a:r>
              <a:rPr lang="en-US" sz="2199" spc="56" dirty="0">
                <a:solidFill>
                  <a:srgbClr val="000000"/>
                </a:solidFill>
                <a:latin typeface="Arial" panose="020B0604020202020204" pitchFamily="34" charset="0"/>
                <a:cs typeface="Arial" panose="020B0604020202020204" pitchFamily="34" charset="0"/>
              </a:rPr>
              <a:t> and Guardians must have a permit or endorsement to complete LEVEL I training. Complete a DoD approved course within 6 months not to exceed one year of LEVEL I.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a:lnSpc>
                <a:spcPts val="2529"/>
              </a:lnSpc>
            </a:pPr>
            <a:r>
              <a:rPr lang="en-US" sz="2199" spc="56" dirty="0">
                <a:solidFill>
                  <a:srgbClr val="000000"/>
                </a:solidFill>
                <a:latin typeface="Arial" panose="020B0604020202020204" pitchFamily="34" charset="0"/>
                <a:cs typeface="Arial" panose="020B0604020202020204" pitchFamily="34" charset="0"/>
              </a:rPr>
              <a:t>All Airmen and Guardians must complete a DoD approved refresher  training every five years. </a:t>
            </a:r>
          </a:p>
          <a:p>
            <a:pPr>
              <a:lnSpc>
                <a:spcPts val="2529"/>
              </a:lnSpc>
            </a:pPr>
            <a:endParaRPr lang="en-US" sz="2199" spc="56" dirty="0">
              <a:solidFill>
                <a:srgbClr val="000000"/>
              </a:solidFill>
              <a:latin typeface="Arial" panose="020B0604020202020204" pitchFamily="34" charset="0"/>
              <a:cs typeface="Arial" panose="020B0604020202020204" pitchFamily="34" charset="0"/>
            </a:endParaRPr>
          </a:p>
          <a:p>
            <a:pPr>
              <a:lnSpc>
                <a:spcPts val="2529"/>
              </a:lnSpc>
            </a:pPr>
            <a:r>
              <a:rPr lang="en-US" sz="2199" spc="56" dirty="0">
                <a:solidFill>
                  <a:srgbClr val="000000"/>
                </a:solidFill>
                <a:latin typeface="Arial" panose="020B0604020202020204" pitchFamily="34" charset="0"/>
                <a:cs typeface="Arial" panose="020B0604020202020204" pitchFamily="34" charset="0"/>
              </a:rPr>
              <a:t>Take riding courses periodically to improve riding techniques and sharpen your street-riding strategies. </a:t>
            </a:r>
            <a:r>
              <a:rPr lang="en-US" sz="2199" spc="103" dirty="0">
                <a:solidFill>
                  <a:srgbClr val="000000"/>
                </a:solidFill>
                <a:latin typeface="Arial" panose="020B0604020202020204" pitchFamily="34" charset="0"/>
                <a:cs typeface="Arial" panose="020B0604020202020204" pitchFamily="34" charset="0"/>
              </a:rPr>
              <a:t>  </a:t>
            </a:r>
          </a:p>
        </p:txBody>
      </p:sp>
      <p:sp>
        <p:nvSpPr>
          <p:cNvPr id="12" name="TextBox 11"/>
          <p:cNvSpPr txBox="1"/>
          <p:nvPr/>
        </p:nvSpPr>
        <p:spPr>
          <a:xfrm>
            <a:off x="8698180" y="8720435"/>
            <a:ext cx="7227620" cy="461665"/>
          </a:xfrm>
          <a:prstGeom prst="rect">
            <a:avLst/>
          </a:prstGeom>
          <a:noFill/>
        </p:spPr>
        <p:txBody>
          <a:bodyPr wrap="none" rtlCol="0">
            <a:spAutoFit/>
          </a:bodyPr>
          <a:lstStyle/>
          <a:p>
            <a:r>
              <a:rPr lang="en-US" sz="2400" b="1" i="1" dirty="0">
                <a:latin typeface="Arimo" panose="020B0604020202020204" charset="0"/>
                <a:ea typeface="Arimo" panose="020B0604020202020204" charset="0"/>
                <a:cs typeface="Arimo" panose="020B0604020202020204" charset="0"/>
              </a:rPr>
              <a:t>RIGHT TRAINING … RIGHT TIME … RIGHT BIKE </a:t>
            </a:r>
          </a:p>
        </p:txBody>
      </p:sp>
      <p:sp>
        <p:nvSpPr>
          <p:cNvPr id="11" name="Freeform 3">
            <a:extLst>
              <a:ext uri="{FF2B5EF4-FFF2-40B4-BE49-F238E27FC236}">
                <a16:creationId xmlns:a16="http://schemas.microsoft.com/office/drawing/2014/main" id="{2401C6D9-6784-F66A-2B63-E80BA707B7A2}"/>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45</a:t>
            </a:r>
          </a:p>
        </p:txBody>
      </p:sp>
      <p:sp>
        <p:nvSpPr>
          <p:cNvPr id="2" name="Freeform 6">
            <a:extLst>
              <a:ext uri="{FF2B5EF4-FFF2-40B4-BE49-F238E27FC236}">
                <a16:creationId xmlns:a16="http://schemas.microsoft.com/office/drawing/2014/main" id="{298604DB-CFB5-EA7B-1688-7E467EDBB21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724" y="80170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9300" r="31146"/>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MOTORCYCLE SAFETY TIPS</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MAKE MOTORCYCLE RIDING SAFETY YOUR TOP PRIORITY</a:t>
            </a:r>
          </a:p>
        </p:txBody>
      </p:sp>
      <p:sp>
        <p:nvSpPr>
          <p:cNvPr id="10" name="TextBox 10"/>
          <p:cNvSpPr txBox="1"/>
          <p:nvPr/>
        </p:nvSpPr>
        <p:spPr>
          <a:xfrm>
            <a:off x="449779" y="2705100"/>
            <a:ext cx="10507969" cy="6463308"/>
          </a:xfrm>
          <a:prstGeom prst="rect">
            <a:avLst/>
          </a:prstGeom>
        </p:spPr>
        <p:txBody>
          <a:bodyPr wrap="square" lIns="0" tIns="0" rIns="0" bIns="0" rtlCol="0" anchor="t">
            <a:spAutoFit/>
          </a:bodyPr>
          <a:lstStyle/>
          <a:p>
            <a:pPr marL="388622" lvl="1" indent="-194311">
              <a:lnSpc>
                <a:spcPts val="2070"/>
              </a:lnSpc>
              <a:buFont typeface="Arial"/>
              <a:buChar char="•"/>
            </a:pPr>
            <a:r>
              <a:rPr lang="en-US" sz="2000" spc="47" dirty="0">
                <a:solidFill>
                  <a:srgbClr val="000000"/>
                </a:solidFill>
                <a:latin typeface="Arial" panose="020B0604020202020204" pitchFamily="34" charset="0"/>
                <a:cs typeface="Arial" panose="020B0604020202020204" pitchFamily="34" charset="0"/>
              </a:rPr>
              <a:t>Complete a formal riding education program, get licensed and take riding courses periodically to improve riding techniques and sharpen your street-riding strategies.   </a:t>
            </a:r>
          </a:p>
          <a:p>
            <a:pPr>
              <a:lnSpc>
                <a:spcPts val="2070"/>
              </a:lnSpc>
            </a:pPr>
            <a:endParaRPr lang="en-US" sz="20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47" dirty="0">
                <a:solidFill>
                  <a:srgbClr val="000000"/>
                </a:solidFill>
                <a:latin typeface="Arial" panose="020B0604020202020204" pitchFamily="34" charset="0"/>
                <a:cs typeface="Arial" panose="020B0604020202020204" pitchFamily="34" charset="0"/>
              </a:rPr>
              <a:t>Obey the speed limit; the faster you go the longer it will take you to stop. Know and follow local traffic laws and rules of the road. </a:t>
            </a:r>
          </a:p>
          <a:p>
            <a:pPr>
              <a:lnSpc>
                <a:spcPts val="2070"/>
              </a:lnSpc>
            </a:pPr>
            <a:endParaRPr lang="en-US" sz="20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47" dirty="0">
                <a:solidFill>
                  <a:srgbClr val="000000"/>
                </a:solidFill>
                <a:latin typeface="Arial" panose="020B0604020202020204" pitchFamily="34" charset="0"/>
                <a:cs typeface="Arial" panose="020B0604020202020204" pitchFamily="34" charset="0"/>
              </a:rPr>
              <a:t>Don’t drink and ride! </a:t>
            </a:r>
          </a:p>
          <a:p>
            <a:pPr>
              <a:lnSpc>
                <a:spcPts val="2070"/>
              </a:lnSpc>
            </a:pPr>
            <a:endParaRPr lang="en-US" sz="20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47" dirty="0">
                <a:solidFill>
                  <a:srgbClr val="000000"/>
                </a:solidFill>
                <a:latin typeface="Arial" panose="020B0604020202020204" pitchFamily="34" charset="0"/>
                <a:cs typeface="Arial" panose="020B0604020202020204" pitchFamily="34" charset="0"/>
              </a:rPr>
              <a:t>Make sure your bike is fit and ready to ride. Perform all recommended checks and inspections before you hit the road. </a:t>
            </a:r>
          </a:p>
          <a:p>
            <a:pPr>
              <a:lnSpc>
                <a:spcPts val="2070"/>
              </a:lnSpc>
            </a:pPr>
            <a:endParaRPr lang="en-US" sz="20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47" dirty="0">
                <a:solidFill>
                  <a:srgbClr val="000000"/>
                </a:solidFill>
                <a:latin typeface="Arial" panose="020B0604020202020204" pitchFamily="34" charset="0"/>
                <a:cs typeface="Arial" panose="020B0604020202020204" pitchFamily="34" charset="0"/>
              </a:rPr>
              <a:t>Always wear a helmet with a face shield or protective eye wear. A motorcycle rider not wearing a helmet is five times more likely to sustain a critical head injury.  </a:t>
            </a:r>
          </a:p>
          <a:p>
            <a:pPr>
              <a:lnSpc>
                <a:spcPts val="2070"/>
              </a:lnSpc>
            </a:pPr>
            <a:endParaRPr lang="en-US" sz="20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47" dirty="0">
                <a:solidFill>
                  <a:srgbClr val="000000"/>
                </a:solidFill>
                <a:latin typeface="Arial" panose="020B0604020202020204" pitchFamily="34" charset="0"/>
                <a:cs typeface="Arial" panose="020B0604020202020204" pitchFamily="34" charset="0"/>
              </a:rPr>
              <a:t>Wear leather clothing, boots with nonskid soles, gloves and an </a:t>
            </a:r>
            <a:r>
              <a:rPr lang="en-US" sz="2000" spc="47" dirty="0">
                <a:latin typeface="Arial" panose="020B0604020202020204" pitchFamily="34" charset="0"/>
                <a:cs typeface="Arial" panose="020B0604020202020204" pitchFamily="34" charset="0"/>
              </a:rPr>
              <a:t>airbag vest </a:t>
            </a:r>
            <a:r>
              <a:rPr lang="en-US" sz="2000" spc="47" dirty="0">
                <a:solidFill>
                  <a:srgbClr val="000000"/>
                </a:solidFill>
                <a:latin typeface="Arial" panose="020B0604020202020204" pitchFamily="34" charset="0"/>
                <a:cs typeface="Arial" panose="020B0604020202020204" pitchFamily="34" charset="0"/>
              </a:rPr>
              <a:t>to protect your body from severe injuries in the event of an accident or skid. Attach reflective tape to your clothing to help other drivers to see you. </a:t>
            </a:r>
          </a:p>
          <a:p>
            <a:pPr>
              <a:lnSpc>
                <a:spcPts val="2070"/>
              </a:lnSpc>
            </a:pPr>
            <a:endParaRPr lang="en-US" sz="20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47" dirty="0">
                <a:solidFill>
                  <a:srgbClr val="000000"/>
                </a:solidFill>
                <a:latin typeface="Arial" panose="020B0604020202020204" pitchFamily="34" charset="0"/>
                <a:cs typeface="Arial" panose="020B0604020202020204" pitchFamily="34" charset="0"/>
              </a:rPr>
              <a:t>Ride defensively. Nearly two-thirds of all motorcycle accidents occur from a driver violating a rider’s right of way. Ride with headlights on; stay out of a driver’s blind spot; signal well in advance of any change in direction and watch for turning vehicles. </a:t>
            </a:r>
          </a:p>
          <a:p>
            <a:pPr>
              <a:lnSpc>
                <a:spcPts val="2070"/>
              </a:lnSpc>
            </a:pPr>
            <a:endParaRPr lang="en-US" sz="20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000" spc="47" dirty="0">
                <a:solidFill>
                  <a:srgbClr val="000000"/>
                </a:solidFill>
                <a:latin typeface="Arial" panose="020B0604020202020204" pitchFamily="34" charset="0"/>
                <a:cs typeface="Arial" panose="020B0604020202020204" pitchFamily="34" charset="0"/>
              </a:rPr>
              <a:t>Fatigue and drowsiness impair your ability to react. Make sure you are well-rested when you hit the road. </a:t>
            </a:r>
          </a:p>
        </p:txBody>
      </p:sp>
      <p:sp>
        <p:nvSpPr>
          <p:cNvPr id="11" name="Freeform 3">
            <a:extLst>
              <a:ext uri="{FF2B5EF4-FFF2-40B4-BE49-F238E27FC236}">
                <a16:creationId xmlns:a16="http://schemas.microsoft.com/office/drawing/2014/main" id="{D8FD77F5-82DB-73FA-852A-C8CBD52FDB95}"/>
              </a:ext>
            </a:extLst>
          </p:cNvPr>
          <p:cNvSpPr/>
          <p:nvPr/>
        </p:nvSpPr>
        <p:spPr>
          <a:xfrm>
            <a:off x="0" y="9258300"/>
            <a:ext cx="1828800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2" name="Freeform 6">
            <a:extLst>
              <a:ext uri="{FF2B5EF4-FFF2-40B4-BE49-F238E27FC236}">
                <a16:creationId xmlns:a16="http://schemas.microsoft.com/office/drawing/2014/main" id="{22B9B047-D738-A6D3-6B48-51D33B59D7A5}"/>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01705"/>
            <a:ext cx="11082334" cy="1226239"/>
            <a:chOff x="6068764" y="0"/>
            <a:chExt cx="9330220" cy="1032371"/>
          </a:xfrm>
          <a:solidFill>
            <a:srgbClr val="0070C0"/>
          </a:solidFill>
        </p:grpSpPr>
        <p:sp>
          <p:nvSpPr>
            <p:cNvPr id="5" name="Freeform 5"/>
            <p:cNvSpPr/>
            <p:nvPr/>
          </p:nvSpPr>
          <p:spPr>
            <a:xfrm>
              <a:off x="6068764"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dirty="0"/>
            </a:p>
          </p:txBody>
        </p:sp>
      </p:grpSp>
      <p:sp>
        <p:nvSpPr>
          <p:cNvPr id="7" name="TextBox 7"/>
          <p:cNvSpPr txBox="1"/>
          <p:nvPr/>
        </p:nvSpPr>
        <p:spPr>
          <a:xfrm>
            <a:off x="9449502" y="990348"/>
            <a:ext cx="6552498" cy="854074"/>
          </a:xfrm>
          <a:prstGeom prst="rect">
            <a:avLst/>
          </a:prstGeom>
        </p:spPr>
        <p:txBody>
          <a:bodyPr wrap="square"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MOTORCYCLE PPE</a:t>
            </a:r>
          </a:p>
        </p:txBody>
      </p:sp>
      <p:sp>
        <p:nvSpPr>
          <p:cNvPr id="8" name="TextBox 8"/>
          <p:cNvSpPr txBox="1"/>
          <p:nvPr/>
        </p:nvSpPr>
        <p:spPr>
          <a:xfrm>
            <a:off x="7468309"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WEAR PERSONAL PROTECTIVE EQUIPMENT (PPE)</a:t>
            </a:r>
          </a:p>
        </p:txBody>
      </p:sp>
      <p:sp>
        <p:nvSpPr>
          <p:cNvPr id="10" name="TextBox 10"/>
          <p:cNvSpPr txBox="1"/>
          <p:nvPr/>
        </p:nvSpPr>
        <p:spPr>
          <a:xfrm>
            <a:off x="7764979" y="2705100"/>
            <a:ext cx="10065821" cy="4580869"/>
          </a:xfrm>
          <a:prstGeom prst="rect">
            <a:avLst/>
          </a:prstGeom>
        </p:spPr>
        <p:txBody>
          <a:bodyPr lIns="0" tIns="0" rIns="0" bIns="0" rtlCol="0" anchor="t">
            <a:spAutoFit/>
          </a:bodyPr>
          <a:lstStyle/>
          <a:p>
            <a:r>
              <a:rPr lang="en-US" sz="2800" spc="47" dirty="0">
                <a:solidFill>
                  <a:srgbClr val="000000"/>
                </a:solidFill>
                <a:latin typeface="Arial" panose="020B0604020202020204" pitchFamily="34" charset="0"/>
                <a:cs typeface="Arial" panose="020B0604020202020204" pitchFamily="34" charset="0"/>
              </a:rPr>
              <a:t>Wearing Personal Protective Equipment (PPE) is your best defense when your skills are not enough to prevent an accident. In addition to a helmet, an airbag vest is one of the best – yet often overlooked – PPE you can purchase.</a:t>
            </a:r>
          </a:p>
          <a:p>
            <a:endParaRPr lang="en-US" sz="28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800" spc="47" dirty="0">
                <a:solidFill>
                  <a:srgbClr val="000000"/>
                </a:solidFill>
                <a:latin typeface="Arial" panose="020B0604020202020204" pitchFamily="34" charset="0"/>
                <a:cs typeface="Arial" panose="020B0604020202020204" pitchFamily="34" charset="0"/>
              </a:rPr>
              <a:t>Helmet - with a face shield or protective eye wear </a:t>
            </a:r>
          </a:p>
          <a:p>
            <a:pPr marL="194311" lvl="1">
              <a:lnSpc>
                <a:spcPts val="2070"/>
              </a:lnSpc>
            </a:pPr>
            <a:endParaRPr lang="en-US" sz="28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800" spc="47" dirty="0">
                <a:solidFill>
                  <a:srgbClr val="000000"/>
                </a:solidFill>
                <a:latin typeface="Arial" panose="020B0604020202020204" pitchFamily="34" charset="0"/>
                <a:cs typeface="Arial" panose="020B0604020202020204" pitchFamily="34" charset="0"/>
              </a:rPr>
              <a:t>Airbag Vest</a:t>
            </a:r>
          </a:p>
          <a:p>
            <a:pPr>
              <a:lnSpc>
                <a:spcPts val="2070"/>
              </a:lnSpc>
            </a:pPr>
            <a:r>
              <a:rPr lang="en-US" sz="2800" spc="47" dirty="0">
                <a:solidFill>
                  <a:srgbClr val="000000"/>
                </a:solidFill>
                <a:latin typeface="Arial" panose="020B0604020202020204" pitchFamily="34" charset="0"/>
                <a:cs typeface="Arial" panose="020B0604020202020204" pitchFamily="34" charset="0"/>
              </a:rPr>
              <a:t> </a:t>
            </a:r>
          </a:p>
          <a:p>
            <a:pPr marL="388622" lvl="1" indent="-194311">
              <a:lnSpc>
                <a:spcPts val="2070"/>
              </a:lnSpc>
              <a:buFont typeface="Arial"/>
              <a:buChar char="•"/>
            </a:pPr>
            <a:r>
              <a:rPr lang="en-US" sz="2800" spc="47" dirty="0">
                <a:solidFill>
                  <a:srgbClr val="000000"/>
                </a:solidFill>
                <a:latin typeface="Arial" panose="020B0604020202020204" pitchFamily="34" charset="0"/>
                <a:cs typeface="Arial" panose="020B0604020202020204" pitchFamily="34" charset="0"/>
              </a:rPr>
              <a:t>Clothing - abrasion-resistant (leather or synthetic)</a:t>
            </a:r>
          </a:p>
          <a:p>
            <a:pPr marL="388622" lvl="1" indent="-194311">
              <a:lnSpc>
                <a:spcPts val="2070"/>
              </a:lnSpc>
              <a:buFont typeface="Arial"/>
              <a:buChar char="•"/>
            </a:pPr>
            <a:endParaRPr lang="en-US" sz="28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800" spc="47" dirty="0">
                <a:solidFill>
                  <a:srgbClr val="000000"/>
                </a:solidFill>
                <a:latin typeface="Arial" panose="020B0604020202020204" pitchFamily="34" charset="0"/>
                <a:cs typeface="Arial" panose="020B0604020202020204" pitchFamily="34" charset="0"/>
              </a:rPr>
              <a:t>Boots - with nonskid soles </a:t>
            </a:r>
          </a:p>
          <a:p>
            <a:pPr marL="194311" lvl="1">
              <a:lnSpc>
                <a:spcPts val="2070"/>
              </a:lnSpc>
            </a:pPr>
            <a:endParaRPr lang="en-US" sz="2800" spc="47" dirty="0">
              <a:solidFill>
                <a:srgbClr val="000000"/>
              </a:solidFill>
              <a:latin typeface="Arial" panose="020B0604020202020204" pitchFamily="34" charset="0"/>
              <a:cs typeface="Arial" panose="020B0604020202020204" pitchFamily="34" charset="0"/>
            </a:endParaRPr>
          </a:p>
          <a:p>
            <a:pPr marL="388622" lvl="1" indent="-194311">
              <a:lnSpc>
                <a:spcPts val="2070"/>
              </a:lnSpc>
              <a:buFont typeface="Arial"/>
              <a:buChar char="•"/>
            </a:pPr>
            <a:r>
              <a:rPr lang="en-US" sz="2800" spc="47" dirty="0">
                <a:solidFill>
                  <a:srgbClr val="000000"/>
                </a:solidFill>
                <a:latin typeface="Arial" panose="020B0604020202020204" pitchFamily="34" charset="0"/>
                <a:cs typeface="Arial" panose="020B0604020202020204" pitchFamily="34" charset="0"/>
              </a:rPr>
              <a:t>Gloves</a:t>
            </a:r>
          </a:p>
        </p:txBody>
      </p:sp>
      <p:sp>
        <p:nvSpPr>
          <p:cNvPr id="11" name="Freeform 3">
            <a:extLst>
              <a:ext uri="{FF2B5EF4-FFF2-40B4-BE49-F238E27FC236}">
                <a16:creationId xmlns:a16="http://schemas.microsoft.com/office/drawing/2014/main" id="{D8FD77F5-82DB-73FA-852A-C8CBD52FDB95}"/>
              </a:ext>
            </a:extLst>
          </p:cNvPr>
          <p:cNvSpPr/>
          <p:nvPr/>
        </p:nvSpPr>
        <p:spPr>
          <a:xfrm>
            <a:off x="0" y="9258300"/>
            <a:ext cx="1828800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2" name="Freeform 6">
            <a:extLst>
              <a:ext uri="{FF2B5EF4-FFF2-40B4-BE49-F238E27FC236}">
                <a16:creationId xmlns:a16="http://schemas.microsoft.com/office/drawing/2014/main" id="{22B9B047-D738-A6D3-6B48-51D33B59D7A5}"/>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2"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2"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12" name="Picture 11" descr="A person wearing a helmet&#10;&#10;Description automatically generated with medium confidence">
            <a:extLst>
              <a:ext uri="{FF2B5EF4-FFF2-40B4-BE49-F238E27FC236}">
                <a16:creationId xmlns:a16="http://schemas.microsoft.com/office/drawing/2014/main" id="{FB8ADAF1-A45E-E26E-2E8F-C30B436AD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 y="1"/>
            <a:ext cx="7209312" cy="9258299"/>
          </a:xfrm>
          <a:prstGeom prst="rect">
            <a:avLst/>
          </a:prstGeom>
        </p:spPr>
      </p:pic>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47</a:t>
            </a:r>
          </a:p>
        </p:txBody>
      </p:sp>
    </p:spTree>
    <p:extLst>
      <p:ext uri="{BB962C8B-B14F-4D97-AF65-F5344CB8AC3E}">
        <p14:creationId xmlns:p14="http://schemas.microsoft.com/office/powerpoint/2010/main" val="4011515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3"/>
          <a:srcRect t="14050" b="25762"/>
          <a:stretch>
            <a:fillRect/>
          </a:stretch>
        </p:blipFill>
        <p:spPr>
          <a:xfrm>
            <a:off x="542117" y="5446862"/>
            <a:ext cx="5347819" cy="4840138"/>
          </a:xfrm>
          <a:prstGeom prst="rect">
            <a:avLst/>
          </a:prstGeom>
        </p:spPr>
      </p:pic>
      <p:pic>
        <p:nvPicPr>
          <p:cNvPr id="7" name="Picture 7"/>
          <p:cNvPicPr>
            <a:picLocks noChangeAspect="1"/>
          </p:cNvPicPr>
          <p:nvPr/>
        </p:nvPicPr>
        <p:blipFill>
          <a:blip r:embed="rId4"/>
          <a:srcRect l="13272" t="29354" r="38731" b="7564"/>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PEDESTRIAN SAFETY</a:t>
            </a:r>
          </a:p>
        </p:txBody>
      </p:sp>
      <p:sp>
        <p:nvSpPr>
          <p:cNvPr id="9" name="TextBox 9"/>
          <p:cNvSpPr txBox="1"/>
          <p:nvPr/>
        </p:nvSpPr>
        <p:spPr>
          <a:xfrm>
            <a:off x="7779616" y="6300759"/>
            <a:ext cx="8374784" cy="1423467"/>
          </a:xfrm>
          <a:prstGeom prst="rect">
            <a:avLst/>
          </a:prstGeom>
        </p:spPr>
        <p:txBody>
          <a:bodyPr wrap="square" lIns="0" tIns="0" rIns="0" bIns="0" rtlCol="0" anchor="t">
            <a:spAutoFit/>
          </a:bodyPr>
          <a:lstStyle/>
          <a:p>
            <a:pPr>
              <a:lnSpc>
                <a:spcPts val="3655"/>
              </a:lnSpc>
            </a:pPr>
            <a:r>
              <a:rPr lang="en-US" sz="3179" spc="149" dirty="0">
                <a:solidFill>
                  <a:srgbClr val="000000"/>
                </a:solidFill>
                <a:latin typeface="Arial" panose="020B0604020202020204" pitchFamily="34" charset="0"/>
                <a:cs typeface="Arial" panose="020B0604020202020204" pitchFamily="34" charset="0"/>
              </a:rPr>
              <a:t>In the past 10 years, during the summer season, the Department of the Air Force had </a:t>
            </a:r>
            <a:r>
              <a:rPr lang="en-US" sz="3600" b="1" spc="149" dirty="0">
                <a:latin typeface="Arial" panose="020B0604020202020204" pitchFamily="34" charset="0"/>
                <a:cs typeface="Arial" panose="020B0604020202020204" pitchFamily="34" charset="0"/>
              </a:rPr>
              <a:t>2</a:t>
            </a:r>
            <a:r>
              <a:rPr lang="en-US" sz="3179" spc="149" dirty="0">
                <a:solidFill>
                  <a:srgbClr val="000000"/>
                </a:solidFill>
                <a:latin typeface="Arial" panose="020B0604020202020204" pitchFamily="34" charset="0"/>
                <a:cs typeface="Arial" panose="020B0604020202020204" pitchFamily="34" charset="0"/>
              </a:rPr>
              <a:t> pedestrian-related fatalities.   </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48</a:t>
            </a:r>
          </a:p>
        </p:txBody>
      </p:sp>
      <p:sp>
        <p:nvSpPr>
          <p:cNvPr id="11" name="Freeform 6">
            <a:extLst>
              <a:ext uri="{FF2B5EF4-FFF2-40B4-BE49-F238E27FC236}">
                <a16:creationId xmlns:a16="http://schemas.microsoft.com/office/drawing/2014/main" id="{8B537714-4647-BA48-5BAC-CA61DB3D51D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6000"/>
          </a:blip>
          <a:srcRect l="10174" r="10174" b="187"/>
          <a:stretch>
            <a:fillRect/>
          </a:stretch>
        </p:blipFill>
        <p:spPr>
          <a:xfrm>
            <a:off x="7205666" y="0"/>
            <a:ext cx="11082334" cy="92583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4"/>
          <a:srcRect t="3445"/>
          <a:stretch>
            <a:fillRect/>
          </a:stretch>
        </p:blipFill>
        <p:spPr>
          <a:xfrm>
            <a:off x="0" y="4793706"/>
            <a:ext cx="6935833" cy="4464594"/>
          </a:xfrm>
          <a:prstGeom prst="rect">
            <a:avLst/>
          </a:prstGeom>
        </p:spPr>
      </p:pic>
      <p:pic>
        <p:nvPicPr>
          <p:cNvPr id="7" name="Picture 7"/>
          <p:cNvPicPr>
            <a:picLocks noChangeAspect="1"/>
          </p:cNvPicPr>
          <p:nvPr/>
        </p:nvPicPr>
        <p:blipFill>
          <a:blip r:embed="rId5"/>
          <a:srcRect b="1896"/>
          <a:stretch>
            <a:fillRect/>
          </a:stretch>
        </p:blipFill>
        <p:spPr>
          <a:xfrm>
            <a:off x="0" y="0"/>
            <a:ext cx="6935833" cy="4538447"/>
          </a:xfrm>
          <a:prstGeom prst="rect">
            <a:avLst/>
          </a:prstGeom>
        </p:spPr>
      </p:pic>
      <p:sp>
        <p:nvSpPr>
          <p:cNvPr id="9" name="TextBox 9"/>
          <p:cNvSpPr txBox="1"/>
          <p:nvPr/>
        </p:nvSpPr>
        <p:spPr>
          <a:xfrm>
            <a:off x="7468310" y="990348"/>
            <a:ext cx="10399634" cy="854074"/>
          </a:xfrm>
          <a:prstGeom prst="rect">
            <a:avLst/>
          </a:prstGeom>
        </p:spPr>
        <p:txBody>
          <a:bodyPr wrap="square"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PEDESTRIAN SAFETY</a:t>
            </a:r>
          </a:p>
        </p:txBody>
      </p:sp>
      <p:sp>
        <p:nvSpPr>
          <p:cNvPr id="10" name="TextBox 10"/>
          <p:cNvSpPr txBox="1"/>
          <p:nvPr/>
        </p:nvSpPr>
        <p:spPr>
          <a:xfrm>
            <a:off x="7513463" y="2095500"/>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PEDESTRIANS AND DRIVERS SHARE THE RESPONSIBILITY</a:t>
            </a:r>
          </a:p>
        </p:txBody>
      </p:sp>
      <p:sp>
        <p:nvSpPr>
          <p:cNvPr id="12" name="TextBox 12"/>
          <p:cNvSpPr txBox="1"/>
          <p:nvPr/>
        </p:nvSpPr>
        <p:spPr>
          <a:xfrm>
            <a:off x="7620000" y="2642592"/>
            <a:ext cx="10668000" cy="6463308"/>
          </a:xfrm>
          <a:prstGeom prst="rect">
            <a:avLst/>
          </a:prstGeom>
        </p:spPr>
        <p:txBody>
          <a:bodyPr wrap="square" lIns="0" tIns="0" rIns="0" bIns="0" rtlCol="0" anchor="t">
            <a:spAutoFit/>
          </a:bodyPr>
          <a:lstStyle/>
          <a:p>
            <a:pPr>
              <a:lnSpc>
                <a:spcPts val="2070"/>
              </a:lnSpc>
            </a:pPr>
            <a:r>
              <a:rPr lang="en-US" sz="1900" spc="84" dirty="0">
                <a:solidFill>
                  <a:srgbClr val="000000"/>
                </a:solidFill>
                <a:latin typeface="Arial" panose="020B0604020202020204" pitchFamily="34" charset="0"/>
                <a:cs typeface="Arial" panose="020B0604020202020204" pitchFamily="34" charset="0"/>
              </a:rPr>
              <a:t>The Governors Highway Safety Association reported that an estimated 3,434 pedestrians were struck and killed in the first six months of 2022, up (5%) from the year before, or 168 more deaths. Dangerous driving behaviors were a major factor contributing to the trend.</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a:lnSpc>
                <a:spcPts val="2070"/>
              </a:lnSpc>
            </a:pPr>
            <a:r>
              <a:rPr lang="en-US" sz="1900" spc="84" dirty="0">
                <a:solidFill>
                  <a:srgbClr val="000000"/>
                </a:solidFill>
                <a:latin typeface="Arial" panose="020B0604020202020204" pitchFamily="34" charset="0"/>
                <a:cs typeface="Arial" panose="020B0604020202020204" pitchFamily="34" charset="0"/>
              </a:rPr>
              <a:t>We urge drivers to look out for pedestrians everywhere, </a:t>
            </a:r>
            <a:r>
              <a:rPr lang="en-US" sz="1900" i="1" spc="84" dirty="0">
                <a:solidFill>
                  <a:srgbClr val="000000"/>
                </a:solidFill>
                <a:latin typeface="Arial" panose="020B0604020202020204" pitchFamily="34" charset="0"/>
                <a:cs typeface="Arial" panose="020B0604020202020204" pitchFamily="34" charset="0"/>
              </a:rPr>
              <a:t>at all times</a:t>
            </a:r>
            <a:r>
              <a:rPr lang="en-US" sz="1900" spc="84" dirty="0">
                <a:solidFill>
                  <a:srgbClr val="000000"/>
                </a:solidFill>
                <a:latin typeface="Arial" panose="020B0604020202020204" pitchFamily="34" charset="0"/>
                <a:cs typeface="Arial" panose="020B0604020202020204" pitchFamily="34" charset="0"/>
              </a:rPr>
              <a:t>, </a:t>
            </a:r>
            <a:r>
              <a:rPr lang="en-US" sz="1900" b="1" spc="84" dirty="0">
                <a:solidFill>
                  <a:srgbClr val="000000"/>
                </a:solidFill>
                <a:latin typeface="Arial" panose="020B0604020202020204" pitchFamily="34" charset="0"/>
                <a:cs typeface="Arial" panose="020B0604020202020204" pitchFamily="34" charset="0"/>
              </a:rPr>
              <a:t>to include those stopped on road shoulders with disabled vehicles.</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900" spc="84" dirty="0">
                <a:solidFill>
                  <a:srgbClr val="000000"/>
                </a:solidFill>
                <a:latin typeface="Arial" panose="020B0604020202020204" pitchFamily="34" charset="0"/>
                <a:cs typeface="Arial" panose="020B0604020202020204" pitchFamily="34" charset="0"/>
              </a:rPr>
              <a:t>See and be seen.</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900" spc="84" dirty="0">
                <a:solidFill>
                  <a:srgbClr val="000000"/>
                </a:solidFill>
                <a:latin typeface="Arial" panose="020B0604020202020204" pitchFamily="34" charset="0"/>
                <a:cs typeface="Arial" panose="020B0604020202020204" pitchFamily="34" charset="0"/>
              </a:rPr>
              <a:t>Use crosswalks and look left, right and then left again before crossing the street.  </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900" spc="84" dirty="0">
                <a:solidFill>
                  <a:srgbClr val="000000"/>
                </a:solidFill>
                <a:latin typeface="Arial" panose="020B0604020202020204" pitchFamily="34" charset="0"/>
                <a:cs typeface="Arial" panose="020B0604020202020204" pitchFamily="34" charset="0"/>
              </a:rPr>
              <a:t>Avoid distractions such as texting or watching videos on your phone while walking.  </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900" spc="84" dirty="0">
                <a:solidFill>
                  <a:srgbClr val="000000"/>
                </a:solidFill>
                <a:latin typeface="Arial" panose="020B0604020202020204" pitchFamily="34" charset="0"/>
                <a:cs typeface="Arial" panose="020B0604020202020204" pitchFamily="34" charset="0"/>
              </a:rPr>
              <a:t>Avoid walking when impaired by alcohol. </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900" spc="84" dirty="0">
                <a:solidFill>
                  <a:srgbClr val="000000"/>
                </a:solidFill>
                <a:latin typeface="Arial" panose="020B0604020202020204" pitchFamily="34" charset="0"/>
                <a:cs typeface="Arial" panose="020B0604020202020204" pitchFamily="34" charset="0"/>
              </a:rPr>
              <a:t>Be visible at all times. Wear bright clothing during the day and wear reflective materials or use a flashlight at night. </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900" spc="84" dirty="0">
                <a:solidFill>
                  <a:srgbClr val="000000"/>
                </a:solidFill>
                <a:latin typeface="Arial" panose="020B0604020202020204" pitchFamily="34" charset="0"/>
                <a:cs typeface="Arial" panose="020B0604020202020204" pitchFamily="34" charset="0"/>
              </a:rPr>
              <a:t>Use all your senses when near an area with moving vehicles.   </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900" spc="84" dirty="0">
                <a:solidFill>
                  <a:srgbClr val="000000"/>
                </a:solidFill>
                <a:latin typeface="Arial" panose="020B0604020202020204" pitchFamily="34" charset="0"/>
                <a:cs typeface="Arial" panose="020B0604020202020204" pitchFamily="34" charset="0"/>
              </a:rPr>
              <a:t>Never assume a driver sees you. Make eye contact with drivers as they approach to make sure you are seen. </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1900" spc="84" dirty="0">
                <a:solidFill>
                  <a:srgbClr val="000000"/>
                </a:solidFill>
                <a:latin typeface="Arial" panose="020B0604020202020204" pitchFamily="34" charset="0"/>
                <a:cs typeface="Arial" panose="020B0604020202020204" pitchFamily="34" charset="0"/>
              </a:rPr>
              <a:t>Walk on sidewalks. If no sidewalk, walk facing traffic and far from traffic as possible. </a:t>
            </a:r>
            <a:r>
              <a:rPr lang="en-US" sz="1900" spc="103" dirty="0">
                <a:solidFill>
                  <a:srgbClr val="000000"/>
                </a:solidFill>
                <a:latin typeface="Arial" panose="020B0604020202020204" pitchFamily="34" charset="0"/>
                <a:cs typeface="Arial" panose="020B0604020202020204" pitchFamily="34" charset="0"/>
              </a:rPr>
              <a:t>  </a:t>
            </a:r>
          </a:p>
        </p:txBody>
      </p:sp>
      <p:sp>
        <p:nvSpPr>
          <p:cNvPr id="13" name="Freeform 3">
            <a:extLst>
              <a:ext uri="{FF2B5EF4-FFF2-40B4-BE49-F238E27FC236}">
                <a16:creationId xmlns:a16="http://schemas.microsoft.com/office/drawing/2014/main" id="{C4BA1A23-648B-620B-24A1-73A4A2A2F167}"/>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1" name="TextBox 11"/>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49</a:t>
            </a:r>
          </a:p>
        </p:txBody>
      </p:sp>
      <p:sp>
        <p:nvSpPr>
          <p:cNvPr id="2" name="Freeform 6">
            <a:extLst>
              <a:ext uri="{FF2B5EF4-FFF2-40B4-BE49-F238E27FC236}">
                <a16:creationId xmlns:a16="http://schemas.microsoft.com/office/drawing/2014/main" id="{8611DE27-A57F-E0ED-022B-9E45395C3969}"/>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6"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6"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131550" y="6522770"/>
            <a:ext cx="2735541" cy="273553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4962" r="-24962"/>
              </a:stretch>
            </a:blipFill>
          </p:spPr>
          <p:txBody>
            <a:bodyPr/>
            <a:lstStyle/>
            <a:p>
              <a:endParaRPr lang="en-US"/>
            </a:p>
          </p:txBody>
        </p:sp>
      </p:grpSp>
      <p:pic>
        <p:nvPicPr>
          <p:cNvPr id="8"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0260" t="10729" r="28780"/>
          <a:stretch/>
        </p:blipFill>
        <p:spPr>
          <a:xfrm>
            <a:off x="11794928" y="-38100"/>
            <a:ext cx="6493072" cy="9434583"/>
          </a:xfrm>
          <a:prstGeom prst="rect">
            <a:avLst/>
          </a:prstGeom>
        </p:spPr>
      </p:pic>
      <p:grpSp>
        <p:nvGrpSpPr>
          <p:cNvPr id="9" name="Group 9"/>
          <p:cNvGrpSpPr/>
          <p:nvPr/>
        </p:nvGrpSpPr>
        <p:grpSpPr>
          <a:xfrm>
            <a:off x="0" y="1028700"/>
            <a:ext cx="11396189" cy="1226239"/>
            <a:chOff x="0" y="0"/>
            <a:chExt cx="9594455" cy="1032371"/>
          </a:xfrm>
          <a:solidFill>
            <a:srgbClr val="0070C0"/>
          </a:solidFill>
        </p:grpSpPr>
        <p:sp>
          <p:nvSpPr>
            <p:cNvPr id="10" name="Freeform 10"/>
            <p:cNvSpPr/>
            <p:nvPr/>
          </p:nvSpPr>
          <p:spPr>
            <a:xfrm>
              <a:off x="0" y="0"/>
              <a:ext cx="9594455" cy="1032371"/>
            </a:xfrm>
            <a:custGeom>
              <a:avLst/>
              <a:gdLst/>
              <a:ahLst/>
              <a:cxnLst/>
              <a:rect l="l" t="t" r="r" b="b"/>
              <a:pathLst>
                <a:path w="9594455" h="1032371">
                  <a:moveTo>
                    <a:pt x="0" y="0"/>
                  </a:moveTo>
                  <a:lnTo>
                    <a:pt x="9594455" y="0"/>
                  </a:lnTo>
                  <a:lnTo>
                    <a:pt x="9594455" y="1032371"/>
                  </a:lnTo>
                  <a:lnTo>
                    <a:pt x="0" y="1032371"/>
                  </a:lnTo>
                  <a:close/>
                </a:path>
              </a:pathLst>
            </a:custGeom>
            <a:solidFill>
              <a:srgbClr val="29ABE2"/>
            </a:solidFill>
          </p:spPr>
          <p:txBody>
            <a:bodyPr/>
            <a:lstStyle/>
            <a:p>
              <a:endParaRPr lang="en-US"/>
            </a:p>
          </p:txBody>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l="21873" r="21873"/>
          <a:stretch/>
        </p:blipFill>
        <p:spPr>
          <a:xfrm>
            <a:off x="4503459" y="6598970"/>
            <a:ext cx="2735541" cy="2735530"/>
          </a:xfrm>
          <a:prstGeom prst="rect">
            <a:avLst/>
          </a:prstGeom>
        </p:spPr>
      </p:pic>
      <p:sp>
        <p:nvSpPr>
          <p:cNvPr id="12" name="TextBox 12"/>
          <p:cNvSpPr txBox="1"/>
          <p:nvPr/>
        </p:nvSpPr>
        <p:spPr>
          <a:xfrm>
            <a:off x="745926" y="2552700"/>
            <a:ext cx="10260729" cy="3834383"/>
          </a:xfrm>
          <a:prstGeom prst="rect">
            <a:avLst/>
          </a:prstGeom>
        </p:spPr>
        <p:txBody>
          <a:bodyPr lIns="0" tIns="0" rIns="0" bIns="0" rtlCol="0" anchor="t">
            <a:spAutoFit/>
          </a:bodyPr>
          <a:lstStyle/>
          <a:p>
            <a:pPr>
              <a:lnSpc>
                <a:spcPts val="2300"/>
              </a:lnSpc>
            </a:pPr>
            <a:r>
              <a:rPr lang="en-US" sz="2000" spc="94" dirty="0">
                <a:solidFill>
                  <a:srgbClr val="000000"/>
                </a:solidFill>
                <a:latin typeface="Arial" panose="020B0604020202020204" pitchFamily="34" charset="0"/>
                <a:cs typeface="Arial" panose="020B0604020202020204" pitchFamily="34" charset="0"/>
              </a:rPr>
              <a:t>The Department of the Air Force ‘s Risk Management program empowers our people to self-assess and self-correct risk, from the tarmac to senior leaders, both on and off duty. An </a:t>
            </a:r>
            <a:r>
              <a:rPr lang="en-US" sz="2000" b="1" spc="94" dirty="0">
                <a:solidFill>
                  <a:srgbClr val="000000"/>
                </a:solidFill>
                <a:latin typeface="Arial" panose="020B0604020202020204" pitchFamily="34" charset="0"/>
                <a:cs typeface="Arial" panose="020B0604020202020204" pitchFamily="34" charset="0"/>
              </a:rPr>
              <a:t>active risk management mindset </a:t>
            </a:r>
            <a:r>
              <a:rPr lang="en-US" sz="2000" spc="94" dirty="0">
                <a:solidFill>
                  <a:srgbClr val="000000"/>
                </a:solidFill>
                <a:latin typeface="Arial" panose="020B0604020202020204" pitchFamily="34" charset="0"/>
                <a:cs typeface="Arial" panose="020B0604020202020204" pitchFamily="34" charset="0"/>
              </a:rPr>
              <a:t>in defending the Human Weapon System– whether at work, on the flightline or grilling on your back porch – </a:t>
            </a:r>
            <a:r>
              <a:rPr lang="en-US" sz="2000" b="1" spc="94" dirty="0">
                <a:solidFill>
                  <a:srgbClr val="000000"/>
                </a:solidFill>
                <a:latin typeface="Arial" panose="020B0604020202020204" pitchFamily="34" charset="0"/>
                <a:cs typeface="Arial" panose="020B0604020202020204" pitchFamily="34" charset="0"/>
              </a:rPr>
              <a:t>contributes to readiness</a:t>
            </a:r>
            <a:r>
              <a:rPr lang="en-US" sz="2000" spc="94" dirty="0">
                <a:solidFill>
                  <a:srgbClr val="000000"/>
                </a:solidFill>
                <a:latin typeface="Arial" panose="020B0604020202020204" pitchFamily="34" charset="0"/>
                <a:cs typeface="Arial" panose="020B0604020202020204" pitchFamily="34" charset="0"/>
              </a:rPr>
              <a:t>. </a:t>
            </a: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a:lnSpc>
                <a:spcPts val="2300"/>
              </a:lnSpc>
            </a:pPr>
            <a:r>
              <a:rPr lang="en-US" sz="2000" spc="94" dirty="0">
                <a:solidFill>
                  <a:srgbClr val="000000"/>
                </a:solidFill>
                <a:latin typeface="Arial" panose="020B0604020202020204" pitchFamily="34" charset="0"/>
                <a:cs typeface="Arial" panose="020B0604020202020204" pitchFamily="34" charset="0"/>
              </a:rPr>
              <a:t>Every member of our forces must adopt a learning mindset and commit to working collaboratively to educate, inform and hold each other accountable for decisions we make both on and off duty.</a:t>
            </a: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a:lnSpc>
                <a:spcPts val="2300"/>
              </a:lnSpc>
            </a:pPr>
            <a:r>
              <a:rPr lang="en-US" sz="2000" spc="94" dirty="0">
                <a:solidFill>
                  <a:srgbClr val="000000"/>
                </a:solidFill>
                <a:latin typeface="Arial" panose="020B0604020202020204" pitchFamily="34" charset="0"/>
                <a:cs typeface="Arial" panose="020B0604020202020204" pitchFamily="34" charset="0"/>
              </a:rPr>
              <a:t>The majority of off-duty recreational mishaps are entirely </a:t>
            </a:r>
            <a:r>
              <a:rPr lang="en-US" sz="2000" b="1" spc="94" dirty="0">
                <a:solidFill>
                  <a:srgbClr val="000000"/>
                </a:solidFill>
                <a:latin typeface="Arial" panose="020B0604020202020204" pitchFamily="34" charset="0"/>
                <a:cs typeface="Arial" panose="020B0604020202020204" pitchFamily="34" charset="0"/>
              </a:rPr>
              <a:t>preventable</a:t>
            </a:r>
            <a:r>
              <a:rPr lang="en-US" sz="2000" spc="94" dirty="0">
                <a:solidFill>
                  <a:srgbClr val="000000"/>
                </a:solidFill>
                <a:latin typeface="Arial" panose="020B0604020202020204" pitchFamily="34" charset="0"/>
                <a:cs typeface="Arial" panose="020B0604020202020204" pitchFamily="34" charset="0"/>
              </a:rPr>
              <a:t> and </a:t>
            </a:r>
            <a:r>
              <a:rPr lang="en-US" sz="2000" b="1" spc="94" dirty="0">
                <a:solidFill>
                  <a:srgbClr val="000000"/>
                </a:solidFill>
                <a:latin typeface="Arial" panose="020B0604020202020204" pitchFamily="34" charset="0"/>
                <a:cs typeface="Arial" panose="020B0604020202020204" pitchFamily="34" charset="0"/>
              </a:rPr>
              <a:t>avoidable</a:t>
            </a:r>
            <a:r>
              <a:rPr lang="en-US" sz="2000" spc="94" dirty="0">
                <a:solidFill>
                  <a:srgbClr val="000000"/>
                </a:solidFill>
                <a:latin typeface="Arial" panose="020B0604020202020204" pitchFamily="34" charset="0"/>
                <a:cs typeface="Arial" panose="020B0604020202020204" pitchFamily="34" charset="0"/>
              </a:rPr>
              <a:t>, provided service members perform risk assessments and comply with laws, procedures and recommended best practices for a given activity.</a:t>
            </a:r>
          </a:p>
        </p:txBody>
      </p:sp>
      <p:sp>
        <p:nvSpPr>
          <p:cNvPr id="13" name="TextBox 13"/>
          <p:cNvSpPr txBox="1"/>
          <p:nvPr/>
        </p:nvSpPr>
        <p:spPr>
          <a:xfrm>
            <a:off x="534109" y="1241426"/>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RISK MANAGEMENT</a:t>
            </a:r>
          </a:p>
        </p:txBody>
      </p:sp>
      <p:sp>
        <p:nvSpPr>
          <p:cNvPr id="14" name="TextBox 14"/>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04</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4834" r="15227"/>
          <a:stretch/>
        </p:blipFill>
        <p:spPr>
          <a:xfrm>
            <a:off x="745925" y="6560870"/>
            <a:ext cx="2835475" cy="2697430"/>
          </a:xfrm>
          <a:prstGeom prst="rect">
            <a:avLst/>
          </a:prstGeom>
        </p:spPr>
      </p:pic>
      <p:grpSp>
        <p:nvGrpSpPr>
          <p:cNvPr id="16" name="Group 2"/>
          <p:cNvGrpSpPr/>
          <p:nvPr/>
        </p:nvGrpSpPr>
        <p:grpSpPr>
          <a:xfrm>
            <a:off x="0" y="9258300"/>
            <a:ext cx="18288000" cy="1028700"/>
            <a:chOff x="0" y="0"/>
            <a:chExt cx="11189725" cy="629422"/>
          </a:xfrm>
          <a:solidFill>
            <a:srgbClr val="FFC000"/>
          </a:solidFill>
        </p:grpSpPr>
        <p:sp>
          <p:nvSpPr>
            <p:cNvPr id="17"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txBody>
            <a:bodyPr/>
            <a:lstStyle/>
            <a:p>
              <a:endParaRPr lang="en-US"/>
            </a:p>
          </p:txBody>
        </p:sp>
      </p:grpSp>
      <p:sp>
        <p:nvSpPr>
          <p:cNvPr id="4" name="Freeform 3">
            <a:extLst>
              <a:ext uri="{FF2B5EF4-FFF2-40B4-BE49-F238E27FC236}">
                <a16:creationId xmlns:a16="http://schemas.microsoft.com/office/drawing/2014/main" id="{762AF1C6-0AAF-8BAB-9D9C-3D0769A01939}"/>
              </a:ext>
            </a:extLst>
          </p:cNvPr>
          <p:cNvSpPr/>
          <p:nvPr/>
        </p:nvSpPr>
        <p:spPr>
          <a:xfrm>
            <a:off x="0" y="9263083"/>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7" name="TextBox 10">
            <a:extLst>
              <a:ext uri="{FF2B5EF4-FFF2-40B4-BE49-F238E27FC236}">
                <a16:creationId xmlns:a16="http://schemas.microsoft.com/office/drawing/2014/main" id="{6256ACD1-1400-79B6-2F46-AA84D2C4752F}"/>
              </a:ext>
            </a:extLst>
          </p:cNvPr>
          <p:cNvSpPr txBox="1"/>
          <p:nvPr/>
        </p:nvSpPr>
        <p:spPr>
          <a:xfrm>
            <a:off x="17221200" y="9258300"/>
            <a:ext cx="876300" cy="345031"/>
          </a:xfrm>
          <a:prstGeom prst="rect">
            <a:avLst/>
          </a:prstGeom>
        </p:spPr>
        <p:txBody>
          <a:bodyPr wrap="square" lIns="0" tIns="0" rIns="0" bIns="0" rtlCol="0" anchor="t">
            <a:spAutoFit/>
          </a:bodyPr>
          <a:lstStyle/>
          <a:p>
            <a:pPr algn="ctr">
              <a:lnSpc>
                <a:spcPts val="2886"/>
              </a:lnSpc>
            </a:pPr>
            <a:r>
              <a:rPr lang="en-US" sz="2061" dirty="0">
                <a:solidFill>
                  <a:srgbClr val="000000"/>
                </a:solidFill>
                <a:latin typeface="Roboto"/>
              </a:rPr>
              <a:t>05</a:t>
            </a:r>
          </a:p>
        </p:txBody>
      </p:sp>
      <p:sp>
        <p:nvSpPr>
          <p:cNvPr id="18" name="Freeform 6">
            <a:extLst>
              <a:ext uri="{FF2B5EF4-FFF2-40B4-BE49-F238E27FC236}">
                <a16:creationId xmlns:a16="http://schemas.microsoft.com/office/drawing/2014/main" id="{A620FA4F-CB20-1F53-1B14-F67FAB9B445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6"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6"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1981" r="11981"/>
          <a:stretch/>
        </p:blipFill>
        <p:spPr>
          <a:xfrm>
            <a:off x="542117" y="0"/>
            <a:ext cx="5347819" cy="4688038"/>
          </a:xfrm>
          <a:prstGeom prst="rect">
            <a:avLst/>
          </a:prstGeom>
        </p:spPr>
      </p:pic>
      <p:pic>
        <p:nvPicPr>
          <p:cNvPr id="7" name="Picture 7"/>
          <p:cNvPicPr>
            <a:picLocks noChangeAspect="1"/>
          </p:cNvPicPr>
          <p:nvPr/>
        </p:nvPicPr>
        <p:blipFill>
          <a:blip r:embed="rId3"/>
          <a:srcRect l="18164" t="603" r="16800" b="10482"/>
          <a:stretch>
            <a:fillRect/>
          </a:stretch>
        </p:blipFill>
        <p:spPr>
          <a:xfrm>
            <a:off x="542117"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HOME SAFETY</a:t>
            </a:r>
          </a:p>
        </p:txBody>
      </p:sp>
      <p:sp>
        <p:nvSpPr>
          <p:cNvPr id="9" name="TextBox 9"/>
          <p:cNvSpPr txBox="1"/>
          <p:nvPr/>
        </p:nvSpPr>
        <p:spPr>
          <a:xfrm>
            <a:off x="7491567" y="6517838"/>
            <a:ext cx="9805833" cy="1292662"/>
          </a:xfrm>
          <a:prstGeom prst="rect">
            <a:avLst/>
          </a:prstGeom>
        </p:spPr>
        <p:txBody>
          <a:bodyPr lIns="0" tIns="0" rIns="0" bIns="0" rtlCol="0" anchor="t">
            <a:spAutoFit/>
          </a:bodyPr>
          <a:lstStyle/>
          <a:p>
            <a:r>
              <a:rPr lang="en-US" sz="2800" spc="107" dirty="0">
                <a:latin typeface="Arial" panose="020B0604020202020204" pitchFamily="34" charset="0"/>
                <a:cs typeface="Arial" panose="020B0604020202020204" pitchFamily="34" charset="0"/>
              </a:rPr>
              <a:t>In 2022, according to the National Safety Council, 178,400 people died from preventable injury-related deaths in the home. </a:t>
            </a:r>
            <a:endParaRPr lang="en-US" sz="2800" spc="102" dirty="0">
              <a:latin typeface="Arial" panose="020B0604020202020204" pitchFamily="34" charset="0"/>
              <a:cs typeface="Arial" panose="020B0604020202020204" pitchFamily="34" charset="0"/>
            </a:endParaRP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50</a:t>
            </a:r>
          </a:p>
        </p:txBody>
      </p:sp>
      <p:sp>
        <p:nvSpPr>
          <p:cNvPr id="11" name="Freeform 6">
            <a:extLst>
              <a:ext uri="{FF2B5EF4-FFF2-40B4-BE49-F238E27FC236}">
                <a16:creationId xmlns:a16="http://schemas.microsoft.com/office/drawing/2014/main" id="{B316A3BE-1408-2761-15F7-99E6B2B80E5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6941" y="7239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35705" r="14679"/>
          <a:stretch>
            <a:fillRect/>
          </a:stretch>
        </p:blipFill>
        <p:spPr>
          <a:xfrm>
            <a:off x="11406380" y="0"/>
            <a:ext cx="6881620" cy="9258300"/>
          </a:xfrm>
          <a:prstGeom prst="rect">
            <a:avLst/>
          </a:prstGeom>
        </p:spPr>
      </p:pic>
      <p:sp>
        <p:nvSpPr>
          <p:cNvPr id="7" name="TextBox 7"/>
          <p:cNvSpPr txBox="1"/>
          <p:nvPr/>
        </p:nvSpPr>
        <p:spPr>
          <a:xfrm>
            <a:off x="272168" y="952500"/>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SLIPS, TRIPS AND FALLS</a:t>
            </a:r>
          </a:p>
        </p:txBody>
      </p:sp>
      <p:sp>
        <p:nvSpPr>
          <p:cNvPr id="8" name="TextBox 8"/>
          <p:cNvSpPr txBox="1"/>
          <p:nvPr/>
        </p:nvSpPr>
        <p:spPr>
          <a:xfrm>
            <a:off x="272168" y="2019300"/>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ASSESS RISK AND USE THE RIGHT EQUIPMENT</a:t>
            </a:r>
          </a:p>
        </p:txBody>
      </p:sp>
      <p:sp>
        <p:nvSpPr>
          <p:cNvPr id="10" name="TextBox 10"/>
          <p:cNvSpPr txBox="1"/>
          <p:nvPr/>
        </p:nvSpPr>
        <p:spPr>
          <a:xfrm>
            <a:off x="282717" y="2501475"/>
            <a:ext cx="10819691" cy="7963719"/>
          </a:xfrm>
          <a:prstGeom prst="rect">
            <a:avLst/>
          </a:prstGeom>
        </p:spPr>
        <p:txBody>
          <a:bodyPr wrap="square" lIns="0" tIns="0" rIns="0" bIns="0" rtlCol="0" anchor="t">
            <a:spAutoFit/>
          </a:bodyPr>
          <a:lstStyle/>
          <a:p>
            <a:pPr>
              <a:lnSpc>
                <a:spcPts val="2070"/>
              </a:lnSpc>
            </a:pPr>
            <a:r>
              <a:rPr lang="en-US" sz="1900" spc="47" dirty="0">
                <a:solidFill>
                  <a:srgbClr val="000000"/>
                </a:solidFill>
                <a:latin typeface="Arial" panose="020B0604020202020204" pitchFamily="34" charset="0"/>
                <a:cs typeface="Arial" panose="020B0604020202020204" pitchFamily="34" charset="0"/>
              </a:rPr>
              <a:t>More than 6.8 million people were treated in emergency rooms for fall-related injuries in 2020, according to the National Safety Council. Wet floors, slippery stairs and scattered toys all create the potential for falls.</a:t>
            </a:r>
          </a:p>
          <a:p>
            <a:pPr marL="388622" lvl="1" indent="-194311">
              <a:lnSpc>
                <a:spcPts val="3564"/>
              </a:lnSpc>
              <a:buFont typeface="Arial"/>
              <a:buChar char="•"/>
            </a:pPr>
            <a:r>
              <a:rPr lang="en-US" sz="1900" spc="84" dirty="0">
                <a:solidFill>
                  <a:srgbClr val="000000"/>
                </a:solidFill>
                <a:latin typeface="Arial" panose="020B0604020202020204" pitchFamily="34" charset="0"/>
                <a:cs typeface="Arial" panose="020B0604020202020204" pitchFamily="34" charset="0"/>
              </a:rPr>
              <a:t>Stabilize staircases.</a:t>
            </a:r>
          </a:p>
          <a:p>
            <a:pPr marL="388622" lvl="1" indent="-194311">
              <a:lnSpc>
                <a:spcPts val="3564"/>
              </a:lnSpc>
              <a:buFont typeface="Arial"/>
              <a:buChar char="•"/>
            </a:pPr>
            <a:r>
              <a:rPr lang="en-US" sz="1900" spc="84" dirty="0">
                <a:solidFill>
                  <a:srgbClr val="000000"/>
                </a:solidFill>
                <a:latin typeface="Arial" panose="020B0604020202020204" pitchFamily="34" charset="0"/>
                <a:cs typeface="Arial" panose="020B0604020202020204" pitchFamily="34" charset="0"/>
              </a:rPr>
              <a:t>Clear outdoor steps.</a:t>
            </a:r>
          </a:p>
          <a:p>
            <a:pPr marL="388622" lvl="1" indent="-194311">
              <a:lnSpc>
                <a:spcPts val="3564"/>
              </a:lnSpc>
              <a:buFont typeface="Arial"/>
              <a:buChar char="•"/>
            </a:pPr>
            <a:r>
              <a:rPr lang="en-US" sz="1900" spc="84" dirty="0">
                <a:solidFill>
                  <a:srgbClr val="000000"/>
                </a:solidFill>
                <a:latin typeface="Arial" panose="020B0604020202020204" pitchFamily="34" charset="0"/>
                <a:cs typeface="Arial" panose="020B0604020202020204" pitchFamily="34" charset="0"/>
              </a:rPr>
              <a:t>Cover slippery surfaces in bathrooms.</a:t>
            </a:r>
          </a:p>
          <a:p>
            <a:pPr marL="388622" lvl="1" indent="-194311">
              <a:lnSpc>
                <a:spcPts val="3564"/>
              </a:lnSpc>
              <a:buFont typeface="Arial"/>
              <a:buChar char="•"/>
            </a:pPr>
            <a:r>
              <a:rPr lang="en-US" sz="1900" spc="84" dirty="0">
                <a:solidFill>
                  <a:srgbClr val="000000"/>
                </a:solidFill>
                <a:latin typeface="Arial" panose="020B0604020202020204" pitchFamily="34" charset="0"/>
                <a:cs typeface="Arial" panose="020B0604020202020204" pitchFamily="34" charset="0"/>
              </a:rPr>
              <a:t>Install supports shower and bathtub.</a:t>
            </a:r>
          </a:p>
          <a:p>
            <a:pPr marL="388622" lvl="1" indent="-194311">
              <a:lnSpc>
                <a:spcPts val="3564"/>
              </a:lnSpc>
              <a:buFont typeface="Arial"/>
              <a:buChar char="•"/>
            </a:pPr>
            <a:r>
              <a:rPr lang="en-US" sz="1900" spc="84" dirty="0">
                <a:solidFill>
                  <a:srgbClr val="000000"/>
                </a:solidFill>
                <a:latin typeface="Arial" panose="020B0604020202020204" pitchFamily="34" charset="0"/>
                <a:cs typeface="Arial" panose="020B0604020202020204" pitchFamily="34" charset="0"/>
              </a:rPr>
              <a:t>Secure toys, skateboards, bikes and other mobile toys in a safe area where family members and visitors won’t trip on them.</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a:lnSpc>
                <a:spcPts val="2070"/>
              </a:lnSpc>
            </a:pPr>
            <a:r>
              <a:rPr lang="en-US" sz="1900" spc="84" dirty="0">
                <a:solidFill>
                  <a:srgbClr val="000000"/>
                </a:solidFill>
                <a:latin typeface="Arial" panose="020B0604020202020204" pitchFamily="34" charset="0"/>
                <a:cs typeface="Arial" panose="020B0604020202020204" pitchFamily="34" charset="0"/>
              </a:rPr>
              <a:t>When working from a ladder assess risk and use right equipment.</a:t>
            </a:r>
          </a:p>
          <a:p>
            <a:pPr marL="388622" lvl="1" indent="-194311">
              <a:lnSpc>
                <a:spcPts val="3600"/>
              </a:lnSpc>
              <a:buFont typeface="Arial"/>
              <a:buChar char="•"/>
            </a:pPr>
            <a:r>
              <a:rPr lang="en-US" sz="1900" spc="84" dirty="0">
                <a:solidFill>
                  <a:srgbClr val="000000"/>
                </a:solidFill>
                <a:latin typeface="Arial" panose="020B0604020202020204" pitchFamily="34" charset="0"/>
                <a:cs typeface="Arial" panose="020B0604020202020204" pitchFamily="34" charset="0"/>
              </a:rPr>
              <a:t>Make sure you have level ground and never lean it against an unstable surface.</a:t>
            </a:r>
          </a:p>
          <a:p>
            <a:pPr marL="388622" lvl="1" indent="-194311">
              <a:lnSpc>
                <a:spcPts val="3600"/>
              </a:lnSpc>
              <a:buFont typeface="Arial"/>
              <a:buChar char="•"/>
            </a:pPr>
            <a:r>
              <a:rPr lang="en-US" sz="1900" spc="84" dirty="0">
                <a:solidFill>
                  <a:srgbClr val="000000"/>
                </a:solidFill>
                <a:latin typeface="Arial" panose="020B0604020202020204" pitchFamily="34" charset="0"/>
                <a:cs typeface="Arial" panose="020B0604020202020204" pitchFamily="34" charset="0"/>
              </a:rPr>
              <a:t>Ensure stepladders have a locking device to hold the front and back open.</a:t>
            </a:r>
          </a:p>
          <a:p>
            <a:pPr marL="388622" lvl="1" indent="-194311">
              <a:lnSpc>
                <a:spcPts val="3600"/>
              </a:lnSpc>
              <a:buFont typeface="Arial"/>
              <a:buChar char="•"/>
            </a:pPr>
            <a:r>
              <a:rPr lang="en-US" sz="1900" spc="84" dirty="0">
                <a:solidFill>
                  <a:srgbClr val="000000"/>
                </a:solidFill>
                <a:latin typeface="Arial" panose="020B0604020202020204" pitchFamily="34" charset="0"/>
                <a:cs typeface="Arial" panose="020B0604020202020204" pitchFamily="34" charset="0"/>
              </a:rPr>
              <a:t>Always keep (3 points of contact) two hands and one foot, or two feet and one hand on the ladder.</a:t>
            </a:r>
          </a:p>
          <a:p>
            <a:pPr marL="388622" lvl="1" indent="-194311">
              <a:lnSpc>
                <a:spcPts val="3600"/>
              </a:lnSpc>
              <a:buFont typeface="Arial"/>
              <a:buChar char="•"/>
            </a:pPr>
            <a:r>
              <a:rPr lang="en-US" sz="1900" spc="84" dirty="0">
                <a:solidFill>
                  <a:srgbClr val="000000"/>
                </a:solidFill>
                <a:latin typeface="Arial" panose="020B0604020202020204" pitchFamily="34" charset="0"/>
                <a:cs typeface="Arial" panose="020B0604020202020204" pitchFamily="34" charset="0"/>
              </a:rPr>
              <a:t>Wear slip-resistant shoes and don't stand higher than the third rung from the top.</a:t>
            </a:r>
          </a:p>
          <a:p>
            <a:pPr marL="388622" lvl="1" indent="-194311">
              <a:lnSpc>
                <a:spcPts val="3600"/>
              </a:lnSpc>
              <a:buFont typeface="Arial"/>
              <a:buChar char="•"/>
            </a:pPr>
            <a:r>
              <a:rPr lang="en-US" sz="1900" spc="84" dirty="0">
                <a:solidFill>
                  <a:srgbClr val="000000"/>
                </a:solidFill>
                <a:latin typeface="Arial" panose="020B0604020202020204" pitchFamily="34" charset="0"/>
                <a:cs typeface="Arial" panose="020B0604020202020204" pitchFamily="34" charset="0"/>
              </a:rPr>
              <a:t>Don't lean or reach while on a ladder, and have someone support the bottom.</a:t>
            </a: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a:p>
            <a:pPr>
              <a:lnSpc>
                <a:spcPts val="2070"/>
              </a:lnSpc>
            </a:pPr>
            <a:endParaRPr lang="en-US" sz="1900" spc="84" dirty="0">
              <a:solidFill>
                <a:srgbClr val="000000"/>
              </a:solidFill>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76116C01-5C2D-73E4-0235-A0F0A51A79EF}"/>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51</a:t>
            </a:r>
          </a:p>
        </p:txBody>
      </p:sp>
      <p:sp>
        <p:nvSpPr>
          <p:cNvPr id="2" name="Freeform 6">
            <a:extLst>
              <a:ext uri="{FF2B5EF4-FFF2-40B4-BE49-F238E27FC236}">
                <a16:creationId xmlns:a16="http://schemas.microsoft.com/office/drawing/2014/main" id="{D63375A3-8A73-DFF1-5313-A381DFF7E7A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40946" r="9085"/>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GRILLING SAFETY</a:t>
            </a:r>
          </a:p>
        </p:txBody>
      </p:sp>
      <p:sp>
        <p:nvSpPr>
          <p:cNvPr id="8" name="TextBox 8"/>
          <p:cNvSpPr txBox="1"/>
          <p:nvPr/>
        </p:nvSpPr>
        <p:spPr>
          <a:xfrm>
            <a:off x="7513463" y="222669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SMELL THE FOOD GRILLING, NOT THE GRILL ON FIRE</a:t>
            </a:r>
          </a:p>
        </p:txBody>
      </p:sp>
      <p:sp>
        <p:nvSpPr>
          <p:cNvPr id="10" name="TextBox 10"/>
          <p:cNvSpPr txBox="1"/>
          <p:nvPr/>
        </p:nvSpPr>
        <p:spPr>
          <a:xfrm>
            <a:off x="7657723" y="2813643"/>
            <a:ext cx="9226689" cy="6412012"/>
          </a:xfrm>
          <a:prstGeom prst="rect">
            <a:avLst/>
          </a:prstGeom>
        </p:spPr>
        <p:txBody>
          <a:bodyPr lIns="0" tIns="0" rIns="0" bIns="0" rtlCol="0" anchor="t">
            <a:spAutoFit/>
          </a:bodyPr>
          <a:lstStyle/>
          <a:p>
            <a:pPr>
              <a:lnSpc>
                <a:spcPts val="2529"/>
              </a:lnSpc>
            </a:pPr>
            <a:r>
              <a:rPr lang="en-US" sz="2199" spc="103" dirty="0">
                <a:solidFill>
                  <a:srgbClr val="000000"/>
                </a:solidFill>
                <a:latin typeface="Arial" panose="020B0604020202020204" pitchFamily="34" charset="0"/>
                <a:cs typeface="Arial" panose="020B0604020202020204" pitchFamily="34" charset="0"/>
              </a:rPr>
              <a:t>According to the National Fire Protection Association, July (18%) is the peak month for grill fires including both structure, outdoor or unclassified fires, followed by June (15%), May (13%), and August (12%). Grill fires on residential properties result in an estimated average of 10 deaths, 160 injuries and $149 million in property loss each year.  </a:t>
            </a:r>
          </a:p>
          <a:p>
            <a:pPr>
              <a:lnSpc>
                <a:spcPts val="2529"/>
              </a:lnSpc>
            </a:pPr>
            <a:endParaRPr lang="en-US" sz="2199" spc="103" dirty="0">
              <a:solidFill>
                <a:srgbClr val="000000"/>
              </a:solidFill>
              <a:latin typeface="Arial" panose="020B0604020202020204" pitchFamily="34" charset="0"/>
              <a:cs typeface="Arial" panose="020B0604020202020204" pitchFamily="34" charset="0"/>
            </a:endParaRPr>
          </a:p>
          <a:p>
            <a:pPr marL="474978" lvl="1" indent="-237489">
              <a:lnSpc>
                <a:spcPts val="2529"/>
              </a:lnSpc>
              <a:buFont typeface="Arial"/>
              <a:buChar char="•"/>
            </a:pPr>
            <a:r>
              <a:rPr lang="en-US" sz="2199" spc="75" dirty="0">
                <a:solidFill>
                  <a:srgbClr val="000000"/>
                </a:solidFill>
                <a:latin typeface="Arial" panose="020B0604020202020204" pitchFamily="34" charset="0"/>
                <a:cs typeface="Arial" panose="020B0604020202020204" pitchFamily="34" charset="0"/>
              </a:rPr>
              <a:t>Use grill outside only, away from siding, deck rails and overhanging branches.  </a:t>
            </a:r>
          </a:p>
          <a:p>
            <a:pPr>
              <a:lnSpc>
                <a:spcPts val="2529"/>
              </a:lnSpc>
            </a:pPr>
            <a:endParaRPr lang="en-US" sz="2199" spc="75" dirty="0">
              <a:solidFill>
                <a:srgbClr val="000000"/>
              </a:solidFill>
              <a:latin typeface="Arial" panose="020B0604020202020204" pitchFamily="34" charset="0"/>
              <a:cs typeface="Arial" panose="020B0604020202020204" pitchFamily="34" charset="0"/>
            </a:endParaRPr>
          </a:p>
          <a:p>
            <a:pPr marL="474978" lvl="1" indent="-237489">
              <a:lnSpc>
                <a:spcPts val="2529"/>
              </a:lnSpc>
              <a:buFont typeface="Arial"/>
              <a:buChar char="•"/>
            </a:pPr>
            <a:r>
              <a:rPr lang="en-US" sz="2199" spc="75" dirty="0">
                <a:solidFill>
                  <a:srgbClr val="000000"/>
                </a:solidFill>
                <a:latin typeface="Arial" panose="020B0604020202020204" pitchFamily="34" charset="0"/>
                <a:cs typeface="Arial" panose="020B0604020202020204" pitchFamily="34" charset="0"/>
              </a:rPr>
              <a:t>Clean grills regularly to remove grease buildup.  </a:t>
            </a:r>
          </a:p>
          <a:p>
            <a:pPr>
              <a:lnSpc>
                <a:spcPts val="2529"/>
              </a:lnSpc>
            </a:pPr>
            <a:endParaRPr lang="en-US" sz="2199" spc="75" dirty="0">
              <a:solidFill>
                <a:srgbClr val="000000"/>
              </a:solidFill>
              <a:latin typeface="Arial" panose="020B0604020202020204" pitchFamily="34" charset="0"/>
              <a:cs typeface="Arial" panose="020B0604020202020204" pitchFamily="34" charset="0"/>
            </a:endParaRPr>
          </a:p>
          <a:p>
            <a:pPr marL="474978" lvl="1" indent="-237489">
              <a:lnSpc>
                <a:spcPts val="2529"/>
              </a:lnSpc>
              <a:buFont typeface="Arial"/>
              <a:buChar char="•"/>
            </a:pPr>
            <a:r>
              <a:rPr lang="en-US" sz="2199" spc="75" dirty="0">
                <a:solidFill>
                  <a:srgbClr val="000000"/>
                </a:solidFill>
                <a:latin typeface="Arial" panose="020B0604020202020204" pitchFamily="34" charset="0"/>
                <a:cs typeface="Arial" panose="020B0604020202020204" pitchFamily="34" charset="0"/>
              </a:rPr>
              <a:t>Never add charcoal starter fluid to fire.  </a:t>
            </a:r>
          </a:p>
          <a:p>
            <a:pPr>
              <a:lnSpc>
                <a:spcPts val="2529"/>
              </a:lnSpc>
            </a:pPr>
            <a:endParaRPr lang="en-US" sz="2199" spc="75" dirty="0">
              <a:solidFill>
                <a:srgbClr val="000000"/>
              </a:solidFill>
              <a:latin typeface="Arial" panose="020B0604020202020204" pitchFamily="34" charset="0"/>
              <a:cs typeface="Arial" panose="020B0604020202020204" pitchFamily="34" charset="0"/>
            </a:endParaRPr>
          </a:p>
          <a:p>
            <a:pPr marL="474978" lvl="1" indent="-237489">
              <a:lnSpc>
                <a:spcPts val="2529"/>
              </a:lnSpc>
              <a:buFont typeface="Arial"/>
              <a:buChar char="•"/>
            </a:pPr>
            <a:r>
              <a:rPr lang="en-US" sz="2199" spc="75" dirty="0">
                <a:solidFill>
                  <a:srgbClr val="000000"/>
                </a:solidFill>
                <a:latin typeface="Arial" panose="020B0604020202020204" pitchFamily="34" charset="0"/>
                <a:cs typeface="Arial" panose="020B0604020202020204" pitchFamily="34" charset="0"/>
              </a:rPr>
              <a:t>Never use gasoline or any flammable liquids other than starter fluid.  </a:t>
            </a:r>
          </a:p>
          <a:p>
            <a:pPr>
              <a:lnSpc>
                <a:spcPts val="2529"/>
              </a:lnSpc>
            </a:pPr>
            <a:endParaRPr lang="en-US" sz="2199" spc="75" dirty="0">
              <a:solidFill>
                <a:srgbClr val="000000"/>
              </a:solidFill>
              <a:latin typeface="Arial" panose="020B0604020202020204" pitchFamily="34" charset="0"/>
              <a:cs typeface="Arial" panose="020B0604020202020204" pitchFamily="34" charset="0"/>
            </a:endParaRPr>
          </a:p>
          <a:p>
            <a:pPr marL="474978" lvl="1" indent="-237489">
              <a:lnSpc>
                <a:spcPts val="2529"/>
              </a:lnSpc>
              <a:buFont typeface="Arial"/>
              <a:buChar char="•"/>
            </a:pPr>
            <a:r>
              <a:rPr lang="en-US" sz="2199" spc="75" dirty="0">
                <a:solidFill>
                  <a:srgbClr val="000000"/>
                </a:solidFill>
                <a:latin typeface="Arial" panose="020B0604020202020204" pitchFamily="34" charset="0"/>
                <a:cs typeface="Arial" panose="020B0604020202020204" pitchFamily="34" charset="0"/>
              </a:rPr>
              <a:t>Check the gas cylinder hose for leaks.</a:t>
            </a:r>
          </a:p>
          <a:p>
            <a:pPr marL="237489" lvl="1">
              <a:lnSpc>
                <a:spcPts val="2529"/>
              </a:lnSpc>
            </a:pPr>
            <a:endParaRPr lang="en-US" sz="2199" spc="75" dirty="0">
              <a:solidFill>
                <a:srgbClr val="000000"/>
              </a:solidFill>
              <a:latin typeface="Arial" panose="020B0604020202020204" pitchFamily="34" charset="0"/>
              <a:cs typeface="Arial" panose="020B0604020202020204" pitchFamily="34" charset="0"/>
            </a:endParaRPr>
          </a:p>
          <a:p>
            <a:pPr marL="580389" lvl="1" indent="-342900">
              <a:lnSpc>
                <a:spcPts val="2529"/>
              </a:lnSpc>
              <a:buFont typeface="Arial" panose="020B0604020202020204" pitchFamily="34" charset="0"/>
              <a:buChar char="•"/>
            </a:pPr>
            <a:r>
              <a:rPr lang="en-US" sz="2199" spc="75" dirty="0">
                <a:solidFill>
                  <a:srgbClr val="000000"/>
                </a:solidFill>
                <a:latin typeface="Arial" panose="020B0604020202020204" pitchFamily="34" charset="0"/>
                <a:cs typeface="Arial" panose="020B0604020202020204" pitchFamily="34" charset="0"/>
              </a:rPr>
              <a:t>Keep children and pets at least three feet away from the grill.  </a:t>
            </a:r>
            <a:r>
              <a:rPr lang="en-US" sz="2199" spc="122" dirty="0">
                <a:solidFill>
                  <a:srgbClr val="000000"/>
                </a:solidFill>
                <a:latin typeface="Arial" panose="020B0604020202020204" pitchFamily="34" charset="0"/>
                <a:cs typeface="Arial" panose="020B0604020202020204" pitchFamily="34" charset="0"/>
              </a:rPr>
              <a:t>  </a:t>
            </a:r>
          </a:p>
        </p:txBody>
      </p:sp>
      <p:sp>
        <p:nvSpPr>
          <p:cNvPr id="11" name="Freeform 3">
            <a:extLst>
              <a:ext uri="{FF2B5EF4-FFF2-40B4-BE49-F238E27FC236}">
                <a16:creationId xmlns:a16="http://schemas.microsoft.com/office/drawing/2014/main" id="{B0D38B3C-3A05-2BE0-EA36-3EFEDC4D0255}"/>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52</a:t>
            </a:r>
          </a:p>
        </p:txBody>
      </p:sp>
      <p:sp>
        <p:nvSpPr>
          <p:cNvPr id="2" name="Freeform 6">
            <a:extLst>
              <a:ext uri="{FF2B5EF4-FFF2-40B4-BE49-F238E27FC236}">
                <a16:creationId xmlns:a16="http://schemas.microsoft.com/office/drawing/2014/main" id="{F3117061-F2B6-AA2A-8E37-AB9B8EA1F37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0426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dirty="0"/>
            </a:p>
          </p:txBody>
        </p:sp>
      </p:grpSp>
      <p:pic>
        <p:nvPicPr>
          <p:cNvPr id="6" name="Picture 6"/>
          <p:cNvPicPr>
            <a:picLocks noChangeAspect="1"/>
          </p:cNvPicPr>
          <p:nvPr/>
        </p:nvPicPr>
        <p:blipFill>
          <a:blip r:embed="rId2"/>
          <a:srcRect l="25208" r="25208"/>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OPEN FIRE SAFETY</a:t>
            </a:r>
          </a:p>
        </p:txBody>
      </p:sp>
      <p:sp>
        <p:nvSpPr>
          <p:cNvPr id="8" name="TextBox 8"/>
          <p:cNvSpPr txBox="1"/>
          <p:nvPr/>
        </p:nvSpPr>
        <p:spPr>
          <a:xfrm>
            <a:off x="400355"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PREVENT BURN INJURIES</a:t>
            </a:r>
          </a:p>
        </p:txBody>
      </p:sp>
      <p:sp>
        <p:nvSpPr>
          <p:cNvPr id="10" name="TextBox 10"/>
          <p:cNvSpPr txBox="1"/>
          <p:nvPr/>
        </p:nvSpPr>
        <p:spPr>
          <a:xfrm>
            <a:off x="712645" y="2785599"/>
            <a:ext cx="9938737" cy="7886774"/>
          </a:xfrm>
          <a:prstGeom prst="rect">
            <a:avLst/>
          </a:prstGeom>
        </p:spPr>
        <p:txBody>
          <a:bodyPr lIns="0" tIns="0" rIns="0" bIns="0" rtlCol="0" anchor="t">
            <a:spAutoFit/>
          </a:bodyPr>
          <a:lstStyle/>
          <a:p>
            <a:pPr>
              <a:lnSpc>
                <a:spcPts val="2300"/>
              </a:lnSpc>
            </a:pPr>
            <a:r>
              <a:rPr lang="en-US" sz="2000" spc="56" dirty="0">
                <a:solidFill>
                  <a:srgbClr val="000000"/>
                </a:solidFill>
                <a:latin typeface="Arial" panose="020B0604020202020204" pitchFamily="34" charset="0"/>
                <a:cs typeface="Arial" panose="020B0604020202020204" pitchFamily="34" charset="0"/>
              </a:rPr>
              <a:t>Many off-duty, outdoor fire burns sustained by Airmen and Guardians are caused by someone, either the serv</a:t>
            </a:r>
            <a:r>
              <a:rPr lang="en-US" sz="2000" spc="94" dirty="0">
                <a:solidFill>
                  <a:srgbClr val="000000"/>
                </a:solidFill>
                <a:latin typeface="Arial" panose="020B0604020202020204" pitchFamily="34" charset="0"/>
                <a:cs typeface="Arial" panose="020B0604020202020204" pitchFamily="34" charset="0"/>
              </a:rPr>
              <a:t>ice member or another person, pouring or shooting a flammable liquid into or near a fire; while burning yard debris; or by tripping and falling into the fire. Many incidents result in second-degree burns to the person’s face and torso. </a:t>
            </a:r>
          </a:p>
          <a:p>
            <a:pPr>
              <a:lnSpc>
                <a:spcPts val="2300"/>
              </a:lnSpc>
            </a:pPr>
            <a:r>
              <a:rPr lang="en-US" sz="2000" spc="94" dirty="0">
                <a:solidFill>
                  <a:srgbClr val="000000"/>
                </a:solidFill>
                <a:latin typeface="Arial" panose="020B0604020202020204" pitchFamily="34" charset="0"/>
                <a:cs typeface="Arial" panose="020B0604020202020204" pitchFamily="34" charset="0"/>
              </a:rPr>
              <a:t> </a:t>
            </a:r>
          </a:p>
          <a:p>
            <a:pPr marL="431801" lvl="1" indent="-215900">
              <a:lnSpc>
                <a:spcPts val="2300"/>
              </a:lnSpc>
              <a:buFont typeface="Arial"/>
              <a:buChar char="•"/>
            </a:pPr>
            <a:r>
              <a:rPr lang="en-US" sz="2000" spc="94" dirty="0">
                <a:solidFill>
                  <a:srgbClr val="000000"/>
                </a:solidFill>
                <a:latin typeface="Arial" panose="020B0604020202020204" pitchFamily="34" charset="0"/>
                <a:cs typeface="Arial" panose="020B0604020202020204" pitchFamily="34" charset="0"/>
              </a:rPr>
              <a:t>Do not pour, aim or shoot gasoline, alcohol, lighter fluid or any other flammable liquid into or near a fire. </a:t>
            </a: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94" dirty="0">
                <a:solidFill>
                  <a:srgbClr val="000000"/>
                </a:solidFill>
                <a:latin typeface="Arial" panose="020B0604020202020204" pitchFamily="34" charset="0"/>
                <a:cs typeface="Arial" panose="020B0604020202020204" pitchFamily="34" charset="0"/>
              </a:rPr>
              <a:t>Keep the area around designated fire pits, campfires or bonfires free of trip hazards. </a:t>
            </a: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94" dirty="0">
                <a:solidFill>
                  <a:srgbClr val="000000"/>
                </a:solidFill>
                <a:latin typeface="Arial" panose="020B0604020202020204" pitchFamily="34" charset="0"/>
                <a:cs typeface="Arial" panose="020B0604020202020204" pitchFamily="34" charset="0"/>
              </a:rPr>
              <a:t>Make sure fire pit is at least three feet away from structures and anything that can burn. </a:t>
            </a: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94" dirty="0">
                <a:solidFill>
                  <a:srgbClr val="000000"/>
                </a:solidFill>
                <a:latin typeface="Arial" panose="020B0604020202020204" pitchFamily="34" charset="0"/>
                <a:cs typeface="Arial" panose="020B0604020202020204" pitchFamily="34" charset="0"/>
              </a:rPr>
              <a:t>Pay attention to where you’re walking and don’t run in the vicinity of an open fire. </a:t>
            </a: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94" dirty="0">
                <a:solidFill>
                  <a:srgbClr val="000000"/>
                </a:solidFill>
                <a:latin typeface="Arial" panose="020B0604020202020204" pitchFamily="34" charset="0"/>
                <a:cs typeface="Arial" panose="020B0604020202020204" pitchFamily="34" charset="0"/>
              </a:rPr>
              <a:t>Keep a hose or water source nearby to extinguish the fire quickly if needed. </a:t>
            </a: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94" dirty="0">
                <a:solidFill>
                  <a:srgbClr val="000000"/>
                </a:solidFill>
                <a:latin typeface="Arial" panose="020B0604020202020204" pitchFamily="34" charset="0"/>
                <a:cs typeface="Arial" panose="020B0604020202020204" pitchFamily="34" charset="0"/>
              </a:rPr>
              <a:t>Put out fires before you leave.</a:t>
            </a:r>
          </a:p>
          <a:p>
            <a:pPr>
              <a:lnSpc>
                <a:spcPts val="4000"/>
              </a:lnSpc>
            </a:pPr>
            <a:endParaRPr lang="en-US" sz="2000" spc="94" dirty="0">
              <a:solidFill>
                <a:srgbClr val="000000"/>
              </a:solidFill>
              <a:latin typeface="Arial" panose="020B0604020202020204" pitchFamily="34" charset="0"/>
              <a:cs typeface="Arial" panose="020B0604020202020204" pitchFamily="34" charset="0"/>
            </a:endParaRP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0B73E62D-A1A7-7DA1-D1E4-A2F38A0F4879}"/>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53</a:t>
            </a:r>
          </a:p>
        </p:txBody>
      </p:sp>
      <p:sp>
        <p:nvSpPr>
          <p:cNvPr id="2" name="Freeform 6">
            <a:extLst>
              <a:ext uri="{FF2B5EF4-FFF2-40B4-BE49-F238E27FC236}">
                <a16:creationId xmlns:a16="http://schemas.microsoft.com/office/drawing/2014/main" id="{55E8F3B7-2E22-AA7D-8531-6B10464C2E5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dirty="0"/>
            </a:p>
          </p:txBody>
        </p:sp>
      </p:grpSp>
      <p:pic>
        <p:nvPicPr>
          <p:cNvPr id="6" name="Picture 6"/>
          <p:cNvPicPr>
            <a:picLocks noChangeAspect="1"/>
          </p:cNvPicPr>
          <p:nvPr/>
        </p:nvPicPr>
        <p:blipFill>
          <a:blip r:embed="rId2"/>
          <a:srcRect t="3241" b="7990"/>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GARDENING SAFETY</a:t>
            </a:r>
          </a:p>
        </p:txBody>
      </p:sp>
      <p:sp>
        <p:nvSpPr>
          <p:cNvPr id="8" name="TextBox 8"/>
          <p:cNvSpPr txBox="1"/>
          <p:nvPr/>
        </p:nvSpPr>
        <p:spPr>
          <a:xfrm>
            <a:off x="7513463" y="222669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GARDENING MAY SEEM SAFE, BUT HAS ITS HAZARDS</a:t>
            </a:r>
          </a:p>
        </p:txBody>
      </p:sp>
      <p:sp>
        <p:nvSpPr>
          <p:cNvPr id="10" name="TextBox 10"/>
          <p:cNvSpPr txBox="1"/>
          <p:nvPr/>
        </p:nvSpPr>
        <p:spPr>
          <a:xfrm>
            <a:off x="7676773" y="2823168"/>
            <a:ext cx="10027861" cy="6194003"/>
          </a:xfrm>
          <a:prstGeom prst="rect">
            <a:avLst/>
          </a:prstGeom>
        </p:spPr>
        <p:txBody>
          <a:bodyPr lIns="0" tIns="0" rIns="0" bIns="0" rtlCol="0" anchor="t">
            <a:spAutoFit/>
          </a:bodyPr>
          <a:lstStyle/>
          <a:p>
            <a:pPr>
              <a:lnSpc>
                <a:spcPts val="2299"/>
              </a:lnSpc>
            </a:pPr>
            <a:r>
              <a:rPr lang="en-US" sz="1999" spc="93" dirty="0">
                <a:solidFill>
                  <a:srgbClr val="000000"/>
                </a:solidFill>
                <a:latin typeface="Arial" panose="020B0604020202020204" pitchFamily="34" charset="0"/>
                <a:cs typeface="Arial" panose="020B0604020202020204" pitchFamily="34" charset="0"/>
              </a:rPr>
              <a:t>Emergency rooms treat more than 400,000 injuries each year related to outdoor garden tools, the U.S. Consumer Product Safety Commission says. </a:t>
            </a:r>
          </a:p>
          <a:p>
            <a:pPr>
              <a:lnSpc>
                <a:spcPts val="2299"/>
              </a:lnSpc>
            </a:pPr>
            <a:endParaRPr lang="en-US" sz="1999" spc="93" dirty="0">
              <a:solidFill>
                <a:srgbClr val="000000"/>
              </a:solidFill>
              <a:latin typeface="Arial" panose="020B0604020202020204" pitchFamily="34" charset="0"/>
              <a:cs typeface="Arial" panose="020B0604020202020204" pitchFamily="34" charset="0"/>
            </a:endParaRPr>
          </a:p>
          <a:p>
            <a:pPr marL="431799" lvl="1" indent="-215899">
              <a:lnSpc>
                <a:spcPts val="2299"/>
              </a:lnSpc>
              <a:buFont typeface="Arial"/>
              <a:buChar char="•"/>
            </a:pPr>
            <a:r>
              <a:rPr lang="en-US" sz="1999" spc="93" dirty="0">
                <a:solidFill>
                  <a:srgbClr val="000000"/>
                </a:solidFill>
                <a:latin typeface="Arial" panose="020B0604020202020204" pitchFamily="34" charset="0"/>
                <a:cs typeface="Arial" panose="020B0604020202020204" pitchFamily="34" charset="0"/>
              </a:rPr>
              <a:t>Put away yard tools. Lawn tools, including rakes, saws and lawnmowers, can cause harm if not used and stored properly. </a:t>
            </a:r>
          </a:p>
          <a:p>
            <a:pPr>
              <a:lnSpc>
                <a:spcPts val="2299"/>
              </a:lnSpc>
            </a:pPr>
            <a:endParaRPr lang="en-US" sz="1999" spc="93" dirty="0">
              <a:solidFill>
                <a:srgbClr val="000000"/>
              </a:solidFill>
              <a:latin typeface="Arial" panose="020B0604020202020204" pitchFamily="34" charset="0"/>
              <a:cs typeface="Arial" panose="020B0604020202020204" pitchFamily="34" charset="0"/>
            </a:endParaRPr>
          </a:p>
          <a:p>
            <a:pPr marL="431799" lvl="1" indent="-215899">
              <a:lnSpc>
                <a:spcPts val="2299"/>
              </a:lnSpc>
              <a:buFont typeface="Arial"/>
              <a:buChar char="•"/>
            </a:pPr>
            <a:r>
              <a:rPr lang="en-US" sz="1999" spc="93" dirty="0">
                <a:solidFill>
                  <a:srgbClr val="000000"/>
                </a:solidFill>
                <a:latin typeface="Arial" panose="020B0604020202020204" pitchFamily="34" charset="0"/>
                <a:cs typeface="Arial" panose="020B0604020202020204" pitchFamily="34" charset="0"/>
              </a:rPr>
              <a:t>Stay alert when using power tools, and never rush while mowing the lawn or using the weed whacker. Never leave tools lying around. Always keep them locked in a shed or garage where kids can’t access them.</a:t>
            </a:r>
          </a:p>
          <a:p>
            <a:pPr>
              <a:lnSpc>
                <a:spcPts val="2299"/>
              </a:lnSpc>
            </a:pPr>
            <a:endParaRPr lang="en-US" sz="1999" spc="93" dirty="0">
              <a:solidFill>
                <a:srgbClr val="000000"/>
              </a:solidFill>
              <a:latin typeface="Arial" panose="020B0604020202020204" pitchFamily="34" charset="0"/>
              <a:cs typeface="Arial" panose="020B0604020202020204" pitchFamily="34" charset="0"/>
            </a:endParaRPr>
          </a:p>
          <a:p>
            <a:pPr marL="431799" lvl="1" indent="-215899">
              <a:lnSpc>
                <a:spcPts val="2299"/>
              </a:lnSpc>
              <a:buFont typeface="Arial"/>
              <a:buChar char="•"/>
            </a:pPr>
            <a:r>
              <a:rPr lang="en-US" sz="1999" spc="93" dirty="0">
                <a:solidFill>
                  <a:srgbClr val="000000"/>
                </a:solidFill>
                <a:latin typeface="Arial" panose="020B0604020202020204" pitchFamily="34" charset="0"/>
                <a:cs typeface="Arial" panose="020B0604020202020204" pitchFamily="34" charset="0"/>
              </a:rPr>
              <a:t> Wear safety gear whenever operating power equipment, including hedge trimmers (safety glasses, hearing protection, non-slip closed-toe shoes or boots, long pants or chaps, long sleeves and work gloves).</a:t>
            </a:r>
          </a:p>
          <a:p>
            <a:pPr>
              <a:lnSpc>
                <a:spcPts val="2299"/>
              </a:lnSpc>
            </a:pPr>
            <a:endParaRPr lang="en-US" sz="1999" spc="93" dirty="0">
              <a:solidFill>
                <a:srgbClr val="000000"/>
              </a:solidFill>
              <a:latin typeface="Arial" panose="020B0604020202020204" pitchFamily="34" charset="0"/>
              <a:cs typeface="Arial" panose="020B0604020202020204" pitchFamily="34" charset="0"/>
            </a:endParaRPr>
          </a:p>
          <a:p>
            <a:pPr marL="431799" lvl="1" indent="-215899">
              <a:lnSpc>
                <a:spcPts val="2299"/>
              </a:lnSpc>
              <a:buFont typeface="Arial"/>
              <a:buChar char="•"/>
            </a:pPr>
            <a:r>
              <a:rPr lang="en-US" sz="1999" spc="93" dirty="0">
                <a:solidFill>
                  <a:srgbClr val="000000"/>
                </a:solidFill>
                <a:latin typeface="Arial" panose="020B0604020202020204" pitchFamily="34" charset="0"/>
                <a:cs typeface="Arial" panose="020B0604020202020204" pitchFamily="34" charset="0"/>
              </a:rPr>
              <a:t>Store poisoning chemicals safely. There were over two million poisoning incidents reported to poison control centers nationwide in 2020. Several household items present poisoning hazards, including gardening and home maintenance supplies.  </a:t>
            </a:r>
          </a:p>
          <a:p>
            <a:pPr>
              <a:lnSpc>
                <a:spcPts val="2299"/>
              </a:lnSpc>
            </a:pPr>
            <a:endParaRPr lang="en-US" sz="1999" spc="93" dirty="0">
              <a:solidFill>
                <a:srgbClr val="000000"/>
              </a:solidFill>
              <a:latin typeface="Arial" panose="020B0604020202020204" pitchFamily="34" charset="0"/>
              <a:cs typeface="Arial" panose="020B0604020202020204" pitchFamily="34" charset="0"/>
            </a:endParaRPr>
          </a:p>
          <a:p>
            <a:pPr marL="431799" lvl="1" indent="-215899">
              <a:lnSpc>
                <a:spcPts val="2299"/>
              </a:lnSpc>
              <a:buFont typeface="Arial"/>
              <a:buChar char="•"/>
            </a:pPr>
            <a:r>
              <a:rPr lang="en-US" sz="1999" spc="93" dirty="0">
                <a:solidFill>
                  <a:srgbClr val="000000"/>
                </a:solidFill>
                <a:latin typeface="Arial" panose="020B0604020202020204" pitchFamily="34" charset="0"/>
                <a:cs typeface="Arial" panose="020B0604020202020204" pitchFamily="34" charset="0"/>
              </a:rPr>
              <a:t>Wear gloves. Garden gloves will help protect you from blisters, fertilizers, pesticides, bacteria, fungi and sharp tools. </a:t>
            </a:r>
          </a:p>
        </p:txBody>
      </p:sp>
      <p:sp>
        <p:nvSpPr>
          <p:cNvPr id="11" name="Freeform 3">
            <a:extLst>
              <a:ext uri="{FF2B5EF4-FFF2-40B4-BE49-F238E27FC236}">
                <a16:creationId xmlns:a16="http://schemas.microsoft.com/office/drawing/2014/main" id="{89F87CEA-F8D1-434D-0D98-562DD04A2BE2}"/>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54</a:t>
            </a:r>
          </a:p>
        </p:txBody>
      </p:sp>
      <p:sp>
        <p:nvSpPr>
          <p:cNvPr id="2" name="Freeform 6">
            <a:extLst>
              <a:ext uri="{FF2B5EF4-FFF2-40B4-BE49-F238E27FC236}">
                <a16:creationId xmlns:a16="http://schemas.microsoft.com/office/drawing/2014/main" id="{6A9B5485-DF75-8A4F-5A50-4C1914676D2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3943"/>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35309" t="13109" r="21289"/>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GARDENING SAFETY</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CONTINUED</a:t>
            </a:r>
          </a:p>
        </p:txBody>
      </p:sp>
      <p:sp>
        <p:nvSpPr>
          <p:cNvPr id="10" name="TextBox 10"/>
          <p:cNvSpPr txBox="1"/>
          <p:nvPr/>
        </p:nvSpPr>
        <p:spPr>
          <a:xfrm>
            <a:off x="517781" y="2785599"/>
            <a:ext cx="10302619" cy="7296869"/>
          </a:xfrm>
          <a:prstGeom prst="rect">
            <a:avLst/>
          </a:prstGeom>
        </p:spPr>
        <p:txBody>
          <a:bodyPr wrap="square" lIns="0" tIns="0" rIns="0" bIns="0" rtlCol="0" anchor="t">
            <a:spAutoFit/>
          </a:bodyPr>
          <a:lstStyle/>
          <a:p>
            <a:pPr marL="431801" lvl="1" indent="-215900">
              <a:lnSpc>
                <a:spcPts val="2300"/>
              </a:lnSpc>
              <a:buFont typeface="Arial"/>
              <a:buChar char="•"/>
            </a:pPr>
            <a:r>
              <a:rPr lang="en-US" sz="2000" spc="94" dirty="0">
                <a:solidFill>
                  <a:srgbClr val="000000"/>
                </a:solidFill>
                <a:latin typeface="Arial" panose="020B0604020202020204" pitchFamily="34" charset="0"/>
                <a:cs typeface="Arial" panose="020B0604020202020204" pitchFamily="34" charset="0"/>
              </a:rPr>
              <a:t>Warm up. Just like an athlete does before a game, you should warm up before digging in the garden. Walk around your garden for a few minutes and do some pre-gardening stretches. </a:t>
            </a:r>
          </a:p>
          <a:p>
            <a:pPr>
              <a:lnSpc>
                <a:spcPts val="2300"/>
              </a:lnSpc>
            </a:pPr>
            <a:endParaRPr lang="en-US" sz="2000" spc="94"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65" dirty="0">
                <a:solidFill>
                  <a:srgbClr val="000000"/>
                </a:solidFill>
                <a:latin typeface="Arial" panose="020B0604020202020204" pitchFamily="34" charset="0"/>
                <a:cs typeface="Arial" panose="020B0604020202020204" pitchFamily="34" charset="0"/>
              </a:rPr>
              <a:t>Avoid repetitive motion. Prolonged and repetitive motions, such as digging, raking, trimming, pruning and planting, might irritate your skin, tendons or nerves. To avoid this, switch up your tasks every 15 minutes and take breaks between tasks. </a:t>
            </a:r>
          </a:p>
          <a:p>
            <a:pPr>
              <a:lnSpc>
                <a:spcPts val="2300"/>
              </a:lnSpc>
            </a:pPr>
            <a:endParaRPr lang="en-US" sz="2000" spc="65"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65" dirty="0">
                <a:solidFill>
                  <a:srgbClr val="000000"/>
                </a:solidFill>
                <a:latin typeface="Arial" panose="020B0604020202020204" pitchFamily="34" charset="0"/>
                <a:cs typeface="Arial" panose="020B0604020202020204" pitchFamily="34" charset="0"/>
              </a:rPr>
              <a:t>Banish bending. Kneeling instead of bending will put less strain on your back. For extra comfort, consider wearing kneepads. </a:t>
            </a:r>
          </a:p>
          <a:p>
            <a:pPr>
              <a:lnSpc>
                <a:spcPts val="2300"/>
              </a:lnSpc>
            </a:pPr>
            <a:endParaRPr lang="en-US" sz="2000" spc="65"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65" dirty="0">
                <a:solidFill>
                  <a:srgbClr val="000000"/>
                </a:solidFill>
                <a:latin typeface="Arial" panose="020B0604020202020204" pitchFamily="34" charset="0"/>
                <a:cs typeface="Arial" panose="020B0604020202020204" pitchFamily="34" charset="0"/>
              </a:rPr>
              <a:t>Check your lifting. When lifting objects, especially heavy ones, engage your legs and not your back. When you’re carrying heavy objects, hold objects close to your body to reduce strain. </a:t>
            </a:r>
          </a:p>
          <a:p>
            <a:pPr>
              <a:lnSpc>
                <a:spcPts val="2300"/>
              </a:lnSpc>
            </a:pPr>
            <a:endParaRPr lang="en-US" sz="2000" spc="65" dirty="0">
              <a:solidFill>
                <a:srgbClr val="000000"/>
              </a:solidFill>
              <a:latin typeface="Arial" panose="020B0604020202020204" pitchFamily="34" charset="0"/>
              <a:cs typeface="Arial" panose="020B0604020202020204" pitchFamily="34" charset="0"/>
            </a:endParaRPr>
          </a:p>
          <a:p>
            <a:pPr marL="431801" lvl="1" indent="-215900">
              <a:lnSpc>
                <a:spcPts val="2300"/>
              </a:lnSpc>
              <a:buFont typeface="Arial"/>
              <a:buChar char="•"/>
            </a:pPr>
            <a:r>
              <a:rPr lang="en-US" sz="2000" spc="65" dirty="0">
                <a:solidFill>
                  <a:srgbClr val="000000"/>
                </a:solidFill>
                <a:latin typeface="Arial" panose="020B0604020202020204" pitchFamily="34" charset="0"/>
                <a:cs typeface="Arial" panose="020B0604020202020204" pitchFamily="34" charset="0"/>
              </a:rPr>
              <a:t>Look for pests. Check your clothes and body for ticks, which can cause several diseases. Better yet, help prevent tick bites by applying repellent. </a:t>
            </a:r>
          </a:p>
          <a:p>
            <a:pPr>
              <a:lnSpc>
                <a:spcPts val="2300"/>
              </a:lnSpc>
            </a:pPr>
            <a:endParaRPr lang="en-US" sz="2000" spc="65" dirty="0">
              <a:solidFill>
                <a:srgbClr val="000000"/>
              </a:solidFill>
              <a:latin typeface="Arial" panose="020B0604020202020204" pitchFamily="34" charset="0"/>
              <a:cs typeface="Arial" panose="020B0604020202020204" pitchFamily="34" charset="0"/>
            </a:endParaRPr>
          </a:p>
          <a:p>
            <a:pPr marL="431801" lvl="1" indent="-215900">
              <a:lnSpc>
                <a:spcPts val="4000"/>
              </a:lnSpc>
              <a:buFont typeface="Arial"/>
              <a:buChar char="•"/>
            </a:pPr>
            <a:r>
              <a:rPr lang="en-US" sz="2000" spc="65" dirty="0">
                <a:solidFill>
                  <a:srgbClr val="000000"/>
                </a:solidFill>
                <a:latin typeface="Arial" panose="020B0604020202020204" pitchFamily="34" charset="0"/>
                <a:cs typeface="Arial" panose="020B0604020202020204" pitchFamily="34" charset="0"/>
              </a:rPr>
              <a:t>Block the sun and stay hydrated. </a:t>
            </a:r>
          </a:p>
          <a:p>
            <a:pPr>
              <a:lnSpc>
                <a:spcPts val="2300"/>
              </a:lnSpc>
            </a:pPr>
            <a:endParaRPr lang="en-US" sz="2000" spc="65" dirty="0">
              <a:solidFill>
                <a:srgbClr val="000000"/>
              </a:solidFill>
              <a:latin typeface="Arial" panose="020B0604020202020204" pitchFamily="34" charset="0"/>
              <a:cs typeface="Arial" panose="020B0604020202020204" pitchFamily="34" charset="0"/>
            </a:endParaRPr>
          </a:p>
          <a:p>
            <a:pPr>
              <a:lnSpc>
                <a:spcPts val="2300"/>
              </a:lnSpc>
            </a:pPr>
            <a:endParaRPr lang="en-US" sz="2000" spc="65" dirty="0">
              <a:solidFill>
                <a:srgbClr val="000000"/>
              </a:solidFill>
              <a:latin typeface="Arial" panose="020B0604020202020204" pitchFamily="34" charset="0"/>
              <a:cs typeface="Arial" panose="020B0604020202020204" pitchFamily="34" charset="0"/>
            </a:endParaRPr>
          </a:p>
          <a:p>
            <a:pPr>
              <a:lnSpc>
                <a:spcPts val="2300"/>
              </a:lnSpc>
            </a:pPr>
            <a:endParaRPr lang="en-US" sz="2000" spc="65" dirty="0">
              <a:solidFill>
                <a:srgbClr val="000000"/>
              </a:solidFill>
              <a:latin typeface="Arial" panose="020B0604020202020204" pitchFamily="34" charset="0"/>
              <a:cs typeface="Arial" panose="020B0604020202020204" pitchFamily="34" charset="0"/>
            </a:endParaRPr>
          </a:p>
          <a:p>
            <a:pPr>
              <a:lnSpc>
                <a:spcPts val="2300"/>
              </a:lnSpc>
            </a:pPr>
            <a:endParaRPr lang="en-US" sz="2000" spc="65" dirty="0">
              <a:solidFill>
                <a:srgbClr val="000000"/>
              </a:solidFill>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CE51061D-8408-E0BB-2574-5E621BB7426A}"/>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55</a:t>
            </a:r>
          </a:p>
        </p:txBody>
      </p:sp>
      <p:sp>
        <p:nvSpPr>
          <p:cNvPr id="2" name="Freeform 6">
            <a:extLst>
              <a:ext uri="{FF2B5EF4-FFF2-40B4-BE49-F238E27FC236}">
                <a16:creationId xmlns:a16="http://schemas.microsoft.com/office/drawing/2014/main" id="{45666A70-17EE-4243-5BEF-BFA264B88E5A}"/>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4080" r="25951"/>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 </a:t>
            </a:r>
            <a:r>
              <a:rPr lang="en-US" sz="5000" spc="5" dirty="0">
                <a:gradFill>
                  <a:gsLst>
                    <a:gs pos="0">
                      <a:srgbClr val="FF7C00"/>
                    </a:gs>
                    <a:gs pos="100000">
                      <a:srgbClr val="FAE30E"/>
                    </a:gs>
                  </a:gsLst>
                  <a:lin ang="5400000" scaled="1"/>
                </a:gradFill>
                <a:latin typeface="Gordita Bold"/>
              </a:rPr>
              <a:t>BLADED TOOL SAFETY</a:t>
            </a:r>
          </a:p>
        </p:txBody>
      </p:sp>
      <p:sp>
        <p:nvSpPr>
          <p:cNvPr id="8" name="TextBox 8"/>
          <p:cNvSpPr txBox="1"/>
          <p:nvPr/>
        </p:nvSpPr>
        <p:spPr>
          <a:xfrm>
            <a:off x="7700914" y="215453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SHARP BLADES AND EDGES ARE POTENTIAL INJURIES</a:t>
            </a:r>
          </a:p>
        </p:txBody>
      </p:sp>
      <p:sp>
        <p:nvSpPr>
          <p:cNvPr id="10" name="TextBox 10"/>
          <p:cNvSpPr txBox="1"/>
          <p:nvPr/>
        </p:nvSpPr>
        <p:spPr>
          <a:xfrm>
            <a:off x="7700914" y="2766596"/>
            <a:ext cx="10354480" cy="6463308"/>
          </a:xfrm>
          <a:prstGeom prst="rect">
            <a:avLst/>
          </a:prstGeom>
        </p:spPr>
        <p:txBody>
          <a:bodyPr wrap="square" lIns="0" tIns="0" rIns="0" bIns="0" rtlCol="0" anchor="t">
            <a:spAutoFit/>
          </a:bodyPr>
          <a:lstStyle/>
          <a:p>
            <a:pPr>
              <a:lnSpc>
                <a:spcPts val="2070"/>
              </a:lnSpc>
            </a:pPr>
            <a:r>
              <a:rPr lang="en-US" sz="2000" spc="103" dirty="0">
                <a:solidFill>
                  <a:srgbClr val="000000"/>
                </a:solidFill>
                <a:latin typeface="Arial" panose="020B0604020202020204" pitchFamily="34" charset="0"/>
                <a:cs typeface="Arial" panose="020B0604020202020204" pitchFamily="34" charset="0"/>
              </a:rPr>
              <a:t>The most common concern when using sharp blades or edges is an injury, such as a cut (laceration, puncture) or an amputation. Tools or equipment with sharp blades or edges can include box cutters, utility knives, safety cutters and equipment with blades or moving parts such as hedge trimmers. To prevent cuts: </a:t>
            </a:r>
          </a:p>
          <a:p>
            <a:pPr>
              <a:lnSpc>
                <a:spcPts val="2070"/>
              </a:lnSpc>
            </a:pPr>
            <a:endParaRPr lang="en-US" sz="2000" spc="103"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2000" spc="103" dirty="0">
                <a:solidFill>
                  <a:srgbClr val="000000"/>
                </a:solidFill>
                <a:latin typeface="Arial" panose="020B0604020202020204" pitchFamily="34" charset="0"/>
                <a:cs typeface="Arial" panose="020B0604020202020204" pitchFamily="34" charset="0"/>
              </a:rPr>
              <a:t>Use the right tool for the job it was designed for.</a:t>
            </a:r>
          </a:p>
          <a:p>
            <a:pPr>
              <a:lnSpc>
                <a:spcPts val="2070"/>
              </a:lnSpc>
            </a:pPr>
            <a:endParaRPr lang="en-US" sz="2000" spc="103"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2000" spc="103" dirty="0">
                <a:solidFill>
                  <a:srgbClr val="000000"/>
                </a:solidFill>
                <a:latin typeface="Arial" panose="020B0604020202020204" pitchFamily="34" charset="0"/>
                <a:cs typeface="Arial" panose="020B0604020202020204" pitchFamily="34" charset="0"/>
              </a:rPr>
              <a:t>Make sure the blade is sharp. Dull blades require more force, increasing the chance of injury. </a:t>
            </a:r>
          </a:p>
          <a:p>
            <a:pPr>
              <a:lnSpc>
                <a:spcPts val="2070"/>
              </a:lnSpc>
            </a:pPr>
            <a:endParaRPr lang="en-US" sz="2000" spc="103"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2000" spc="103" dirty="0">
                <a:solidFill>
                  <a:srgbClr val="000000"/>
                </a:solidFill>
                <a:latin typeface="Arial" panose="020B0604020202020204" pitchFamily="34" charset="0"/>
                <a:cs typeface="Arial" panose="020B0604020202020204" pitchFamily="34" charset="0"/>
              </a:rPr>
              <a:t>Carry one tool at a time, tip and blade pointed down at your side. </a:t>
            </a:r>
          </a:p>
          <a:p>
            <a:pPr>
              <a:lnSpc>
                <a:spcPts val="2070"/>
              </a:lnSpc>
            </a:pPr>
            <a:endParaRPr lang="en-US" sz="2000" spc="103"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2000" spc="103" dirty="0">
                <a:solidFill>
                  <a:srgbClr val="000000"/>
                </a:solidFill>
                <a:latin typeface="Arial" panose="020B0604020202020204" pitchFamily="34" charset="0"/>
                <a:cs typeface="Arial" panose="020B0604020202020204" pitchFamily="34" charset="0"/>
              </a:rPr>
              <a:t>Work in a well lit space so you can see what you are doing. </a:t>
            </a:r>
          </a:p>
          <a:p>
            <a:pPr>
              <a:lnSpc>
                <a:spcPts val="2070"/>
              </a:lnSpc>
            </a:pPr>
            <a:endParaRPr lang="en-US" sz="2000" spc="103"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2000" spc="103" dirty="0">
                <a:solidFill>
                  <a:srgbClr val="000000"/>
                </a:solidFill>
                <a:latin typeface="Arial" panose="020B0604020202020204" pitchFamily="34" charset="0"/>
                <a:cs typeface="Arial" panose="020B0604020202020204" pitchFamily="34" charset="0"/>
              </a:rPr>
              <a:t>Cut on a stable surface. </a:t>
            </a:r>
          </a:p>
          <a:p>
            <a:pPr>
              <a:lnSpc>
                <a:spcPts val="2070"/>
              </a:lnSpc>
            </a:pPr>
            <a:endParaRPr lang="en-US" sz="2000" spc="103"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2000" spc="103" dirty="0">
                <a:solidFill>
                  <a:srgbClr val="000000"/>
                </a:solidFill>
                <a:latin typeface="Arial" panose="020B0604020202020204" pitchFamily="34" charset="0"/>
                <a:cs typeface="Arial" panose="020B0604020202020204" pitchFamily="34" charset="0"/>
              </a:rPr>
              <a:t>Use protective clothing such as cut resistant or mesh gloves, and safety glasses to protect eyes if the blade shatters or breaks. </a:t>
            </a:r>
          </a:p>
          <a:p>
            <a:pPr>
              <a:lnSpc>
                <a:spcPts val="2070"/>
              </a:lnSpc>
            </a:pPr>
            <a:endParaRPr lang="en-US" sz="2000" spc="103"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2000" spc="103" dirty="0">
                <a:solidFill>
                  <a:srgbClr val="000000"/>
                </a:solidFill>
                <a:latin typeface="Arial" panose="020B0604020202020204" pitchFamily="34" charset="0"/>
                <a:cs typeface="Arial" panose="020B0604020202020204" pitchFamily="34" charset="0"/>
              </a:rPr>
              <a:t>Cut away from your body. Make sure no body parts are in the cutting path, or in the path the blade might take if it slips. </a:t>
            </a:r>
          </a:p>
          <a:p>
            <a:pPr>
              <a:lnSpc>
                <a:spcPts val="2070"/>
              </a:lnSpc>
            </a:pPr>
            <a:endParaRPr lang="en-US" sz="2000" spc="103"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z="2000" spc="103" dirty="0">
                <a:solidFill>
                  <a:srgbClr val="000000"/>
                </a:solidFill>
                <a:latin typeface="Arial" panose="020B0604020202020204" pitchFamily="34" charset="0"/>
                <a:cs typeface="Arial" panose="020B0604020202020204" pitchFamily="34" charset="0"/>
              </a:rPr>
              <a:t>If the tool has a retractable blade, retract it immediately after use, and retract it fully. Similarly, close scissors or snips when not in use. </a:t>
            </a:r>
          </a:p>
        </p:txBody>
      </p:sp>
      <p:sp>
        <p:nvSpPr>
          <p:cNvPr id="11" name="Freeform 3">
            <a:extLst>
              <a:ext uri="{FF2B5EF4-FFF2-40B4-BE49-F238E27FC236}">
                <a16:creationId xmlns:a16="http://schemas.microsoft.com/office/drawing/2014/main" id="{33FEA19D-B918-A364-E870-A8EF1BFC1216}"/>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56</a:t>
            </a:r>
          </a:p>
        </p:txBody>
      </p:sp>
      <p:sp>
        <p:nvSpPr>
          <p:cNvPr id="2" name="Freeform 6">
            <a:extLst>
              <a:ext uri="{FF2B5EF4-FFF2-40B4-BE49-F238E27FC236}">
                <a16:creationId xmlns:a16="http://schemas.microsoft.com/office/drawing/2014/main" id="{C4A493EB-4E5D-6D73-A143-1C0098A7972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345" y="4191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50326" r="95"/>
          <a:stretch>
            <a:fillRect/>
          </a:stretch>
        </p:blipFill>
        <p:spPr>
          <a:xfrm>
            <a:off x="11406380" y="0"/>
            <a:ext cx="6881620" cy="9258300"/>
          </a:xfrm>
          <a:prstGeom prst="rect">
            <a:avLst/>
          </a:prstGeom>
        </p:spPr>
      </p:pic>
      <p:sp>
        <p:nvSpPr>
          <p:cNvPr id="7" name="TextBox 7"/>
          <p:cNvSpPr txBox="1"/>
          <p:nvPr/>
        </p:nvSpPr>
        <p:spPr>
          <a:xfrm>
            <a:off x="272168" y="60518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BLADED TOOL SAFETY</a:t>
            </a:r>
          </a:p>
        </p:txBody>
      </p:sp>
      <p:sp>
        <p:nvSpPr>
          <p:cNvPr id="8" name="TextBox 8"/>
          <p:cNvSpPr txBox="1"/>
          <p:nvPr/>
        </p:nvSpPr>
        <p:spPr>
          <a:xfrm>
            <a:off x="304800" y="1841925"/>
            <a:ext cx="10819691"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SAFE USE OF POWER TOOLS WITH SHARP BLADES</a:t>
            </a:r>
          </a:p>
        </p:txBody>
      </p:sp>
      <p:sp>
        <p:nvSpPr>
          <p:cNvPr id="10" name="TextBox 10"/>
          <p:cNvSpPr txBox="1"/>
          <p:nvPr/>
        </p:nvSpPr>
        <p:spPr>
          <a:xfrm>
            <a:off x="207624" y="2400300"/>
            <a:ext cx="10231776" cy="7001917"/>
          </a:xfrm>
          <a:prstGeom prst="rect">
            <a:avLst/>
          </a:prstGeom>
        </p:spPr>
        <p:txBody>
          <a:bodyPr wrap="square" lIns="0" tIns="0" rIns="0" bIns="0" rtlCol="0" anchor="t">
            <a:spAutoFit/>
          </a:bodyPr>
          <a:lstStyle/>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Follow the manufacturer's instruction manual when you operate, clean, and maintain the equipment.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Make sure that all guards and safety devices are in place and functioning properly.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Make sure cutting blades are sharp.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Keep your hands away from the edges of cutting blades – make sure you can see both your hands (and all your fingers) as well as the cutting blades. Keep your eyes on the item you are cutting and know where your fingers are in relation to the blade.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Keep your hands away from all moving parts and avoid cleaning or brushing off moving parts such as cutting blades.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Turn off and unplug the equipment before trying to dislodge items, and before disassembling and cleaning.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Put all guards and safety devices back in place after cleaning.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If there are moving parts, cover or tie back your hair, tuck in loose or frayed clothing and remove your gloves and jewelry.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Do not bypass any guards or safety devices.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a:p>
            <a:pPr marL="388620" lvl="1" indent="-194310">
              <a:lnSpc>
                <a:spcPts val="2070"/>
              </a:lnSpc>
              <a:buFont typeface="Arial"/>
              <a:buChar char="•"/>
            </a:pPr>
            <a:r>
              <a:rPr lang="en-US" spc="84" dirty="0">
                <a:solidFill>
                  <a:srgbClr val="000000"/>
                </a:solidFill>
                <a:latin typeface="Arial" panose="020B0604020202020204" pitchFamily="34" charset="0"/>
                <a:cs typeface="Arial" panose="020B0604020202020204" pitchFamily="34" charset="0"/>
              </a:rPr>
              <a:t>Do not operate the equipment if you feel tired or unwell. </a:t>
            </a:r>
          </a:p>
          <a:p>
            <a:pPr>
              <a:lnSpc>
                <a:spcPts val="2070"/>
              </a:lnSpc>
            </a:pPr>
            <a:endParaRPr lang="en-US" spc="84" dirty="0">
              <a:solidFill>
                <a:srgbClr val="000000"/>
              </a:solidFill>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66C4CA43-8B6E-F7F8-664C-C94A60DFE814}"/>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57</a:t>
            </a:r>
          </a:p>
        </p:txBody>
      </p:sp>
      <p:sp>
        <p:nvSpPr>
          <p:cNvPr id="2" name="Freeform 6">
            <a:extLst>
              <a:ext uri="{FF2B5EF4-FFF2-40B4-BE49-F238E27FC236}">
                <a16:creationId xmlns:a16="http://schemas.microsoft.com/office/drawing/2014/main" id="{65C3E9E4-380B-9FE3-1A3B-2AAA06167F0F}"/>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839735" y="842639"/>
            <a:ext cx="12857465" cy="1226239"/>
            <a:chOff x="0" y="0"/>
            <a:chExt cx="17143287" cy="1634985"/>
          </a:xfrm>
          <a:solidFill>
            <a:srgbClr val="0070C0"/>
          </a:solidFill>
        </p:grpSpPr>
        <p:grpSp>
          <p:nvGrpSpPr>
            <p:cNvPr id="5" name="Group 5"/>
            <p:cNvGrpSpPr/>
            <p:nvPr/>
          </p:nvGrpSpPr>
          <p:grpSpPr>
            <a:xfrm>
              <a:off x="0" y="0"/>
              <a:ext cx="17143287" cy="1634985"/>
              <a:chOff x="0" y="0"/>
              <a:chExt cx="10824703" cy="1032371"/>
            </a:xfrm>
            <a:grpFill/>
          </p:grpSpPr>
          <p:sp>
            <p:nvSpPr>
              <p:cNvPr id="6" name="Freeform 6"/>
              <p:cNvSpPr/>
              <p:nvPr/>
            </p:nvSpPr>
            <p:spPr>
              <a:xfrm>
                <a:off x="0" y="0"/>
                <a:ext cx="10824703" cy="1032371"/>
              </a:xfrm>
              <a:custGeom>
                <a:avLst/>
                <a:gdLst/>
                <a:ahLst/>
                <a:cxnLst/>
                <a:rect l="l" t="t" r="r" b="b"/>
                <a:pathLst>
                  <a:path w="10824703" h="1032371">
                    <a:moveTo>
                      <a:pt x="0" y="0"/>
                    </a:moveTo>
                    <a:lnTo>
                      <a:pt x="10824703" y="0"/>
                    </a:lnTo>
                    <a:lnTo>
                      <a:pt x="10824703"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636917" y="212585"/>
              <a:ext cx="15869451" cy="1107016"/>
            </a:xfrm>
            <a:prstGeom prst="rect">
              <a:avLst/>
            </a:prstGeom>
            <a:grpFill/>
          </p:spPr>
          <p:txBody>
            <a:bodyPr lIns="0" tIns="0" rIns="0" bIns="0" rtlCol="0" anchor="t">
              <a:spAutoFit/>
            </a:bodyPr>
            <a:lstStyle/>
            <a:p>
              <a:pPr algn="ctr">
                <a:lnSpc>
                  <a:spcPts val="7000"/>
                </a:lnSpc>
              </a:pPr>
              <a:r>
                <a:rPr lang="en-US" sz="5000" spc="5" dirty="0">
                  <a:gradFill>
                    <a:gsLst>
                      <a:gs pos="0">
                        <a:srgbClr val="FF7C00"/>
                      </a:gs>
                      <a:gs pos="100000">
                        <a:srgbClr val="FAE30E"/>
                      </a:gs>
                    </a:gsLst>
                    <a:lin ang="5400000" scaled="1"/>
                  </a:gradFill>
                  <a:latin typeface="Gordita Bold"/>
                </a:rPr>
                <a:t>MISHAP REPORTING REMINDER</a:t>
              </a:r>
            </a:p>
          </p:txBody>
        </p:sp>
      </p:grpSp>
      <p:sp>
        <p:nvSpPr>
          <p:cNvPr id="10" name="TextBox 10"/>
          <p:cNvSpPr txBox="1"/>
          <p:nvPr/>
        </p:nvSpPr>
        <p:spPr>
          <a:xfrm>
            <a:off x="5029200" y="5737734"/>
            <a:ext cx="8842272" cy="2308324"/>
          </a:xfrm>
          <a:prstGeom prst="rect">
            <a:avLst/>
          </a:prstGeom>
        </p:spPr>
        <p:txBody>
          <a:bodyPr lIns="0" tIns="0" rIns="0" bIns="0" rtlCol="0" anchor="t">
            <a:spAutoFit/>
          </a:bodyPr>
          <a:lstStyle/>
          <a:p>
            <a:pPr algn="ctr">
              <a:lnSpc>
                <a:spcPts val="3593"/>
              </a:lnSpc>
            </a:pPr>
            <a:r>
              <a:rPr lang="en-US" sz="2969" dirty="0">
                <a:solidFill>
                  <a:srgbClr val="000000"/>
                </a:solidFill>
                <a:latin typeface="Arial" panose="020B0604020202020204" pitchFamily="34" charset="0"/>
                <a:cs typeface="Arial" panose="020B0604020202020204" pitchFamily="34" charset="0"/>
              </a:rPr>
              <a:t>Off-duty mishaps </a:t>
            </a:r>
          </a:p>
          <a:p>
            <a:pPr algn="ctr">
              <a:lnSpc>
                <a:spcPts val="3593"/>
              </a:lnSpc>
            </a:pPr>
            <a:r>
              <a:rPr lang="en-US" sz="2969" dirty="0">
                <a:solidFill>
                  <a:srgbClr val="000000"/>
                </a:solidFill>
                <a:latin typeface="Arial" panose="020B0604020202020204" pitchFamily="34" charset="0"/>
                <a:cs typeface="Arial" panose="020B0604020202020204" pitchFamily="34" charset="0"/>
              </a:rPr>
              <a:t>by uniformed service members</a:t>
            </a:r>
          </a:p>
          <a:p>
            <a:pPr algn="ctr">
              <a:lnSpc>
                <a:spcPts val="3593"/>
              </a:lnSpc>
            </a:pPr>
            <a:r>
              <a:rPr lang="en-US" sz="2969" dirty="0">
                <a:solidFill>
                  <a:srgbClr val="000000"/>
                </a:solidFill>
                <a:latin typeface="Arial" panose="020B0604020202020204" pitchFamily="34" charset="0"/>
                <a:cs typeface="Arial" panose="020B0604020202020204" pitchFamily="34" charset="0"/>
              </a:rPr>
              <a:t>are </a:t>
            </a:r>
            <a:r>
              <a:rPr lang="en-US" sz="2969" b="1" dirty="0">
                <a:solidFill>
                  <a:srgbClr val="000000"/>
                </a:solidFill>
                <a:latin typeface="Arial" panose="020B0604020202020204" pitchFamily="34" charset="0"/>
                <a:cs typeface="Arial" panose="020B0604020202020204" pitchFamily="34" charset="0"/>
              </a:rPr>
              <a:t>required</a:t>
            </a:r>
            <a:r>
              <a:rPr lang="en-US" sz="2969" dirty="0">
                <a:solidFill>
                  <a:srgbClr val="000000"/>
                </a:solidFill>
                <a:latin typeface="Arial" panose="020B0604020202020204" pitchFamily="34" charset="0"/>
                <a:cs typeface="Arial" panose="020B0604020202020204" pitchFamily="34" charset="0"/>
              </a:rPr>
              <a:t> reports in the </a:t>
            </a:r>
          </a:p>
          <a:p>
            <a:pPr algn="ctr">
              <a:lnSpc>
                <a:spcPts val="3593"/>
              </a:lnSpc>
            </a:pPr>
            <a:r>
              <a:rPr lang="en-US" sz="2969" dirty="0">
                <a:solidFill>
                  <a:srgbClr val="000000"/>
                </a:solidFill>
                <a:latin typeface="Arial" panose="020B0604020202020204" pitchFamily="34" charset="0"/>
                <a:cs typeface="Arial" panose="020B0604020202020204" pitchFamily="34" charset="0"/>
              </a:rPr>
              <a:t>AFSAS mishap reporting system: https://afsas.safety.af.mil</a:t>
            </a:r>
          </a:p>
        </p:txBody>
      </p:sp>
      <p:sp>
        <p:nvSpPr>
          <p:cNvPr id="11" name="TextBox 11"/>
          <p:cNvSpPr txBox="1"/>
          <p:nvPr/>
        </p:nvSpPr>
        <p:spPr>
          <a:xfrm>
            <a:off x="4648200" y="8420100"/>
            <a:ext cx="9821916" cy="418181"/>
          </a:xfrm>
          <a:prstGeom prst="rect">
            <a:avLst/>
          </a:prstGeom>
        </p:spPr>
        <p:txBody>
          <a:bodyPr lIns="0" tIns="0" rIns="0" bIns="0" rtlCol="0" anchor="t">
            <a:spAutoFit/>
          </a:bodyPr>
          <a:lstStyle/>
          <a:p>
            <a:pPr algn="ctr">
              <a:lnSpc>
                <a:spcPts val="3476"/>
              </a:lnSpc>
            </a:pPr>
            <a:r>
              <a:rPr lang="en-US" sz="2483" i="1" dirty="0">
                <a:solidFill>
                  <a:srgbClr val="000000"/>
                </a:solidFill>
                <a:latin typeface="Arial" panose="020B0604020202020204" pitchFamily="34" charset="0"/>
                <a:cs typeface="Arial" panose="020B0604020202020204" pitchFamily="34" charset="0"/>
              </a:rPr>
              <a:t>Without accurate data, honest analysis cannot be made.</a:t>
            </a:r>
          </a:p>
        </p:txBody>
      </p:sp>
      <p:sp>
        <p:nvSpPr>
          <p:cNvPr id="9" name="Freeform 3">
            <a:extLst>
              <a:ext uri="{FF2B5EF4-FFF2-40B4-BE49-F238E27FC236}">
                <a16:creationId xmlns:a16="http://schemas.microsoft.com/office/drawing/2014/main" id="{E1D808B7-A57E-7364-BAE6-5D8E883FA42C}"/>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8" name="TextBox 8"/>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58</a:t>
            </a:r>
          </a:p>
        </p:txBody>
      </p:sp>
      <p:sp>
        <p:nvSpPr>
          <p:cNvPr id="2" name="Freeform 6">
            <a:extLst>
              <a:ext uri="{FF2B5EF4-FFF2-40B4-BE49-F238E27FC236}">
                <a16:creationId xmlns:a16="http://schemas.microsoft.com/office/drawing/2014/main" id="{CA305295-6574-4B16-A454-64ECC683092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2"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2"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3" name="Picture 2">
            <a:extLst>
              <a:ext uri="{FF2B5EF4-FFF2-40B4-BE49-F238E27FC236}">
                <a16:creationId xmlns:a16="http://schemas.microsoft.com/office/drawing/2014/main" id="{3159EE19-1727-6AEB-E4D1-5046EA8DDD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24688" y="2442920"/>
            <a:ext cx="3124312" cy="317416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7000"/>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5300"/>
                    </a14:imgEffect>
                    <a14:imgEffect>
                      <a14:saturation sat="400000"/>
                    </a14:imgEffect>
                  </a14:imgLayer>
                </a14:imgProps>
              </a:ext>
            </a:extLst>
          </a:blip>
          <a:srcRect/>
          <a:stretch>
            <a:fillRect/>
          </a:stretch>
        </p:blipFill>
        <p:spPr>
          <a:xfrm>
            <a:off x="1445838" y="2222008"/>
            <a:ext cx="15383431" cy="8640361"/>
          </a:xfrm>
          <a:prstGeom prst="rect">
            <a:avLst/>
          </a:prstGeom>
        </p:spPr>
      </p:pic>
      <p:grpSp>
        <p:nvGrpSpPr>
          <p:cNvPr id="5" name="Group 5"/>
          <p:cNvGrpSpPr/>
          <p:nvPr/>
        </p:nvGrpSpPr>
        <p:grpSpPr>
          <a:xfrm>
            <a:off x="0" y="437190"/>
            <a:ext cx="11082334" cy="1226239"/>
            <a:chOff x="0" y="0"/>
            <a:chExt cx="9330220" cy="1032371"/>
          </a:xfrm>
          <a:solidFill>
            <a:srgbClr val="0070C0"/>
          </a:solidFill>
        </p:grpSpPr>
        <p:sp>
          <p:nvSpPr>
            <p:cNvPr id="6" name="Freeform 6"/>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262643" y="5756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 </a:t>
            </a:r>
            <a:r>
              <a:rPr lang="en-US" sz="5000" spc="5" dirty="0">
                <a:gradFill>
                  <a:gsLst>
                    <a:gs pos="0">
                      <a:srgbClr val="FF7C00"/>
                    </a:gs>
                    <a:gs pos="100000">
                      <a:srgbClr val="FAE30E"/>
                    </a:gs>
                  </a:gsLst>
                  <a:lin ang="5400000" scaled="1"/>
                </a:gradFill>
                <a:latin typeface="Gordita Bold"/>
              </a:rPr>
              <a:t>CONCLUSION</a:t>
            </a:r>
          </a:p>
        </p:txBody>
      </p:sp>
      <p:sp>
        <p:nvSpPr>
          <p:cNvPr id="8" name="TextBox 8"/>
          <p:cNvSpPr txBox="1"/>
          <p:nvPr/>
        </p:nvSpPr>
        <p:spPr>
          <a:xfrm>
            <a:off x="495248" y="1739833"/>
            <a:ext cx="10354480"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UNDERSTAND INHERENT ENVIRONMENTAL RISKS</a:t>
            </a:r>
          </a:p>
        </p:txBody>
      </p:sp>
      <p:sp>
        <p:nvSpPr>
          <p:cNvPr id="10" name="TextBox 10"/>
          <p:cNvSpPr txBox="1"/>
          <p:nvPr/>
        </p:nvSpPr>
        <p:spPr>
          <a:xfrm>
            <a:off x="2513014" y="3169692"/>
            <a:ext cx="13261971" cy="4488408"/>
          </a:xfrm>
          <a:prstGeom prst="rect">
            <a:avLst/>
          </a:prstGeom>
        </p:spPr>
        <p:txBody>
          <a:bodyPr lIns="0" tIns="0" rIns="0" bIns="0" rtlCol="0" anchor="t">
            <a:spAutoFit/>
          </a:bodyPr>
          <a:lstStyle/>
          <a:p>
            <a:pPr>
              <a:lnSpc>
                <a:spcPts val="3450"/>
              </a:lnSpc>
            </a:pPr>
            <a:r>
              <a:rPr lang="en-US" sz="2800" spc="141" dirty="0">
                <a:solidFill>
                  <a:srgbClr val="000000"/>
                </a:solidFill>
                <a:latin typeface="Arial" panose="020B0604020202020204" pitchFamily="34" charset="0"/>
                <a:cs typeface="Arial" panose="020B0604020202020204" pitchFamily="34" charset="0"/>
              </a:rPr>
              <a:t>No matter where you are or what activity you're engaging in, make sure you know and understand the inherent environmental risks of that region, especially if you're new to or unfamiliar with the region. Threats vary depending on the locale.</a:t>
            </a:r>
          </a:p>
          <a:p>
            <a:pPr>
              <a:lnSpc>
                <a:spcPts val="3450"/>
              </a:lnSpc>
            </a:pPr>
            <a:endParaRPr lang="en-US" sz="2800" spc="141" dirty="0">
              <a:solidFill>
                <a:srgbClr val="000000"/>
              </a:solidFill>
              <a:latin typeface="Arial" panose="020B0604020202020204" pitchFamily="34" charset="0"/>
              <a:cs typeface="Arial" panose="020B0604020202020204" pitchFamily="34" charset="0"/>
            </a:endParaRPr>
          </a:p>
          <a:p>
            <a:pPr>
              <a:lnSpc>
                <a:spcPts val="3450"/>
              </a:lnSpc>
            </a:pPr>
            <a:r>
              <a:rPr lang="en-US" sz="2800" spc="141" dirty="0">
                <a:solidFill>
                  <a:srgbClr val="000000"/>
                </a:solidFill>
                <a:latin typeface="Arial" panose="020B0604020202020204" pitchFamily="34" charset="0"/>
                <a:cs typeface="Arial" panose="020B0604020202020204" pitchFamily="34" charset="0"/>
              </a:rPr>
              <a:t>Familiarize yourself with climate, local wildlife and any potential threats or dangerous situations specific to that activity and location. Make sure you've identified avenues for medical treatment (nearby hospitals) and always prepare for the unexpected. </a:t>
            </a:r>
          </a:p>
          <a:p>
            <a:pPr>
              <a:lnSpc>
                <a:spcPts val="3450"/>
              </a:lnSpc>
            </a:pPr>
            <a:endParaRPr lang="en-US" sz="2800" spc="141" dirty="0">
              <a:solidFill>
                <a:srgbClr val="000000"/>
              </a:solidFill>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80B8FF2A-4560-8387-028F-BCF7083EAF0D}"/>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59</a:t>
            </a:r>
          </a:p>
        </p:txBody>
      </p:sp>
      <p:sp>
        <p:nvSpPr>
          <p:cNvPr id="3" name="Freeform 6">
            <a:extLst>
              <a:ext uri="{FF2B5EF4-FFF2-40B4-BE49-F238E27FC236}">
                <a16:creationId xmlns:a16="http://schemas.microsoft.com/office/drawing/2014/main" id="{C433AB78-1C03-DC40-DD26-6B6C47221BF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0"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l="13987" r="14621" b="6171"/>
          <a:stretch>
            <a:fillRect/>
          </a:stretch>
        </p:blipFill>
        <p:spPr>
          <a:xfrm>
            <a:off x="542117" y="0"/>
            <a:ext cx="5347819" cy="4688038"/>
          </a:xfrm>
          <a:prstGeom prst="rect">
            <a:avLst/>
          </a:prstGeom>
        </p:spPr>
      </p:pic>
      <p:pic>
        <p:nvPicPr>
          <p:cNvPr id="7" name="Picture 7"/>
          <p:cNvPicPr>
            <a:picLocks noChangeAspect="1"/>
          </p:cNvPicPr>
          <p:nvPr/>
        </p:nvPicPr>
        <p:blipFill>
          <a:blip r:embed="rId3"/>
          <a:srcRect l="30912" t="7321" r="30075" b="29815"/>
          <a:stretch>
            <a:fillRect/>
          </a:stretch>
        </p:blipFill>
        <p:spPr>
          <a:xfrm>
            <a:off x="542117"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WATER-RELATED ACTIVITIES</a:t>
            </a:r>
          </a:p>
        </p:txBody>
      </p:sp>
      <p:sp>
        <p:nvSpPr>
          <p:cNvPr id="9" name="TextBox 9"/>
          <p:cNvSpPr txBox="1"/>
          <p:nvPr/>
        </p:nvSpPr>
        <p:spPr>
          <a:xfrm>
            <a:off x="7779616" y="6310284"/>
            <a:ext cx="9060584" cy="2335576"/>
          </a:xfrm>
          <a:prstGeom prst="rect">
            <a:avLst/>
          </a:prstGeom>
        </p:spPr>
        <p:txBody>
          <a:bodyPr wrap="square" lIns="0" tIns="0" rIns="0" bIns="0" rtlCol="0" anchor="t">
            <a:spAutoFit/>
          </a:bodyPr>
          <a:lstStyle/>
          <a:p>
            <a:pPr>
              <a:lnSpc>
                <a:spcPts val="3680"/>
              </a:lnSpc>
            </a:pPr>
            <a:r>
              <a:rPr lang="en-US" sz="2800" spc="150" dirty="0">
                <a:latin typeface="Arial" panose="020B0604020202020204" pitchFamily="34" charset="0"/>
                <a:cs typeface="Arial" panose="020B0604020202020204" pitchFamily="34" charset="0"/>
              </a:rPr>
              <a:t>The Department of the Air Force noted a 44% decrease in water-related injuries from 2013-2023. According to National Safety Council statistics from 1999-2022, an average of 533 people drown per month between May and September in the U.S.</a:t>
            </a:r>
          </a:p>
        </p:txBody>
      </p:sp>
      <p:sp>
        <p:nvSpPr>
          <p:cNvPr id="13" name="TextBox 10">
            <a:extLst>
              <a:ext uri="{FF2B5EF4-FFF2-40B4-BE49-F238E27FC236}">
                <a16:creationId xmlns:a16="http://schemas.microsoft.com/office/drawing/2014/main" id="{EFEFD937-EA4A-504E-72E0-98DC9D19B0D7}"/>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06</a:t>
            </a:r>
          </a:p>
        </p:txBody>
      </p:sp>
      <p:sp>
        <p:nvSpPr>
          <p:cNvPr id="10" name="Freeform 6">
            <a:extLst>
              <a:ext uri="{FF2B5EF4-FFF2-40B4-BE49-F238E27FC236}">
                <a16:creationId xmlns:a16="http://schemas.microsoft.com/office/drawing/2014/main" id="{21A827D1-5A2F-0121-F384-40BAA005F24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282"/>
          <a:stretch/>
        </p:blipFill>
        <p:spPr>
          <a:xfrm>
            <a:off x="0" y="-205976"/>
            <a:ext cx="18283236" cy="10492976"/>
          </a:xfrm>
          <a:prstGeom prst="rect">
            <a:avLst/>
          </a:prstGeom>
        </p:spPr>
      </p:pic>
      <p:grpSp>
        <p:nvGrpSpPr>
          <p:cNvPr id="3" name="Group 3"/>
          <p:cNvGrpSpPr/>
          <p:nvPr/>
        </p:nvGrpSpPr>
        <p:grpSpPr>
          <a:xfrm>
            <a:off x="-4763" y="3564375"/>
            <a:ext cx="18288000" cy="1438993"/>
            <a:chOff x="0" y="0"/>
            <a:chExt cx="14296975" cy="1124959"/>
          </a:xfrm>
        </p:grpSpPr>
        <p:sp>
          <p:nvSpPr>
            <p:cNvPr id="4" name="Freeform 4"/>
            <p:cNvSpPr/>
            <p:nvPr/>
          </p:nvSpPr>
          <p:spPr>
            <a:xfrm>
              <a:off x="0" y="0"/>
              <a:ext cx="14296974" cy="1124958"/>
            </a:xfrm>
            <a:custGeom>
              <a:avLst/>
              <a:gdLst/>
              <a:ahLst/>
              <a:cxnLst/>
              <a:rect l="l" t="t" r="r" b="b"/>
              <a:pathLst>
                <a:path w="14296974" h="1124958">
                  <a:moveTo>
                    <a:pt x="0" y="0"/>
                  </a:moveTo>
                  <a:lnTo>
                    <a:pt x="14296974" y="0"/>
                  </a:lnTo>
                  <a:lnTo>
                    <a:pt x="14296974" y="1124958"/>
                  </a:lnTo>
                  <a:lnTo>
                    <a:pt x="0" y="1124958"/>
                  </a:lnTo>
                  <a:close/>
                </a:path>
              </a:pathLst>
            </a:custGeom>
            <a:gradFill>
              <a:gsLst>
                <a:gs pos="0">
                  <a:srgbClr val="FF7C00"/>
                </a:gs>
                <a:gs pos="100000">
                  <a:srgbClr val="FAE30E"/>
                </a:gs>
              </a:gsLst>
              <a:lin ang="5400000" scaled="1"/>
            </a:gradFill>
          </p:spPr>
          <p:txBody>
            <a:bodyPr/>
            <a:lstStyle/>
            <a:p>
              <a:endParaRPr lang="en-US"/>
            </a:p>
          </p:txBody>
        </p:sp>
      </p:grpSp>
      <p:sp>
        <p:nvSpPr>
          <p:cNvPr id="12" name="TextBox 12"/>
          <p:cNvSpPr txBox="1"/>
          <p:nvPr/>
        </p:nvSpPr>
        <p:spPr>
          <a:xfrm>
            <a:off x="5156276" y="3829857"/>
            <a:ext cx="11793949" cy="812779"/>
          </a:xfrm>
          <a:prstGeom prst="rect">
            <a:avLst/>
          </a:prstGeom>
        </p:spPr>
        <p:txBody>
          <a:bodyPr lIns="0" tIns="0" rIns="0" bIns="0" rtlCol="0" anchor="t">
            <a:spAutoFit/>
          </a:bodyPr>
          <a:lstStyle/>
          <a:p>
            <a:pPr algn="r">
              <a:lnSpc>
                <a:spcPts val="6651"/>
              </a:lnSpc>
            </a:pPr>
            <a:r>
              <a:rPr lang="en-US" sz="4750" spc="4" dirty="0">
                <a:solidFill>
                  <a:srgbClr val="0663AF"/>
                </a:solidFill>
                <a:latin typeface="Roboto"/>
                <a:hlinkClick r:id="rId4">
                  <a:extLst>
                    <a:ext uri="{A12FA001-AC4F-418D-AE19-62706E023703}">
                      <ahyp:hlinkClr xmlns:ahyp="http://schemas.microsoft.com/office/drawing/2018/hyperlinkcolor" val="tx"/>
                    </a:ext>
                  </a:extLst>
                </a:hlinkClick>
              </a:rPr>
              <a:t>www.safety.af.mil</a:t>
            </a:r>
            <a:endParaRPr lang="en-US" sz="4750" spc="4" dirty="0">
              <a:solidFill>
                <a:srgbClr val="0663AF"/>
              </a:solidFill>
              <a:latin typeface="Roboto"/>
            </a:endParaRPr>
          </a:p>
        </p:txBody>
      </p:sp>
      <p:sp>
        <p:nvSpPr>
          <p:cNvPr id="13" name="TextBox 13"/>
          <p:cNvSpPr txBox="1"/>
          <p:nvPr/>
        </p:nvSpPr>
        <p:spPr>
          <a:xfrm>
            <a:off x="9139238" y="4956574"/>
            <a:ext cx="9525" cy="347683"/>
          </a:xfrm>
          <a:prstGeom prst="rect">
            <a:avLst/>
          </a:prstGeom>
        </p:spPr>
        <p:txBody>
          <a:bodyPr lIns="0" tIns="0" rIns="0" bIns="0" rtlCol="0" anchor="t">
            <a:spAutoFit/>
          </a:bodyPr>
          <a:lstStyle/>
          <a:p>
            <a:pPr algn="ctr">
              <a:lnSpc>
                <a:spcPts val="2886"/>
              </a:lnSpc>
              <a:spcBef>
                <a:spcPct val="0"/>
              </a:spcBef>
            </a:pPr>
            <a:endParaRPr/>
          </a:p>
        </p:txBody>
      </p:sp>
      <p:sp>
        <p:nvSpPr>
          <p:cNvPr id="15" name="TextBox 15"/>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60</a:t>
            </a:r>
          </a:p>
        </p:txBody>
      </p:sp>
      <p:sp>
        <p:nvSpPr>
          <p:cNvPr id="5" name="Freeform 6">
            <a:extLst>
              <a:ext uri="{FF2B5EF4-FFF2-40B4-BE49-F238E27FC236}">
                <a16:creationId xmlns:a16="http://schemas.microsoft.com/office/drawing/2014/main" id="{9BE8289E-5FD2-6623-0084-3CEBA04AFB6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7" name="Picture 6">
            <a:extLst>
              <a:ext uri="{FF2B5EF4-FFF2-40B4-BE49-F238E27FC236}">
                <a16:creationId xmlns:a16="http://schemas.microsoft.com/office/drawing/2014/main" id="{3D9090CE-D4F1-F559-3D07-D1F955BB9F3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32594" y="2448901"/>
            <a:ext cx="3709000" cy="376818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44007" y="6618682"/>
            <a:ext cx="2106218" cy="2106218"/>
          </a:xfrm>
          <a:prstGeom prst="rect">
            <a:avLst/>
          </a:prstGeom>
        </p:spPr>
      </p:pic>
      <p:sp>
        <p:nvSpPr>
          <p:cNvPr id="19" name="TextBox 18"/>
          <p:cNvSpPr txBox="1"/>
          <p:nvPr/>
        </p:nvSpPr>
        <p:spPr>
          <a:xfrm>
            <a:off x="15222117" y="8736568"/>
            <a:ext cx="1389483" cy="369332"/>
          </a:xfrm>
          <a:prstGeom prst="rect">
            <a:avLst/>
          </a:prstGeom>
          <a:noFill/>
        </p:spPr>
        <p:txBody>
          <a:bodyPr wrap="none" rtlCol="0" anchor="t" anchorCtr="0">
            <a:spAutoFit/>
          </a:bodyPr>
          <a:lstStyle/>
          <a:p>
            <a:r>
              <a:rPr lang="en-US" dirty="0">
                <a:solidFill>
                  <a:schemeClr val="bg1"/>
                </a:solidFill>
              </a:rPr>
              <a:t>AFSEC DVIDS</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2600" y="6591300"/>
            <a:ext cx="2106218" cy="2106218"/>
          </a:xfrm>
          <a:prstGeom prst="rect">
            <a:avLst/>
          </a:prstGeom>
        </p:spPr>
      </p:pic>
      <p:sp>
        <p:nvSpPr>
          <p:cNvPr id="23" name="TextBox 22"/>
          <p:cNvSpPr txBox="1"/>
          <p:nvPr/>
        </p:nvSpPr>
        <p:spPr>
          <a:xfrm>
            <a:off x="1828800" y="8736568"/>
            <a:ext cx="2022157" cy="369332"/>
          </a:xfrm>
          <a:prstGeom prst="rect">
            <a:avLst/>
          </a:prstGeom>
          <a:noFill/>
        </p:spPr>
        <p:txBody>
          <a:bodyPr wrap="none" rtlCol="0" anchor="t" anchorCtr="0">
            <a:spAutoFit/>
          </a:bodyPr>
          <a:lstStyle/>
          <a:p>
            <a:r>
              <a:rPr lang="en-US" dirty="0">
                <a:solidFill>
                  <a:schemeClr val="bg1"/>
                </a:solidFill>
              </a:rPr>
              <a:t>AFSEC SHAREPOINT</a:t>
            </a:r>
          </a:p>
        </p:txBody>
      </p:sp>
      <p:sp>
        <p:nvSpPr>
          <p:cNvPr id="25" name="TextBox 24"/>
          <p:cNvSpPr txBox="1"/>
          <p:nvPr/>
        </p:nvSpPr>
        <p:spPr>
          <a:xfrm>
            <a:off x="4171188" y="8724900"/>
            <a:ext cx="2534412" cy="369332"/>
          </a:xfrm>
          <a:prstGeom prst="rect">
            <a:avLst/>
          </a:prstGeom>
          <a:noFill/>
        </p:spPr>
        <p:txBody>
          <a:bodyPr wrap="none" rtlCol="0" anchor="t" anchorCtr="0">
            <a:spAutoFit/>
          </a:bodyPr>
          <a:lstStyle/>
          <a:p>
            <a:r>
              <a:rPr lang="en-US" sz="1800" dirty="0">
                <a:solidFill>
                  <a:schemeClr val="bg1"/>
                </a:solidFill>
                <a:effectLst/>
                <a:latin typeface="Calibri" panose="020F0502020204030204" pitchFamily="34" charset="0"/>
                <a:ea typeface="Times New Roman" panose="02020603050405020304" pitchFamily="18" charset="0"/>
              </a:rPr>
              <a:t>@Air Force Safety Center</a:t>
            </a:r>
            <a:endParaRPr lang="en-US" dirty="0">
              <a:solidFill>
                <a:schemeClr val="bg1"/>
              </a:solidFill>
            </a:endParaRPr>
          </a:p>
        </p:txBody>
      </p:sp>
      <p:sp>
        <p:nvSpPr>
          <p:cNvPr id="21" name="TextBox 20"/>
          <p:cNvSpPr txBox="1"/>
          <p:nvPr/>
        </p:nvSpPr>
        <p:spPr>
          <a:xfrm>
            <a:off x="7560811" y="8724900"/>
            <a:ext cx="1202189" cy="369332"/>
          </a:xfrm>
          <a:prstGeom prst="rect">
            <a:avLst/>
          </a:prstGeom>
          <a:noFill/>
        </p:spPr>
        <p:txBody>
          <a:bodyPr wrap="none" rtlCol="0" anchor="t" anchorCtr="0">
            <a:spAutoFit/>
          </a:bodyPr>
          <a:lstStyle/>
          <a:p>
            <a:r>
              <a:rPr lang="en-US" sz="1800" dirty="0">
                <a:solidFill>
                  <a:schemeClr val="bg1"/>
                </a:solidFill>
                <a:effectLst/>
                <a:latin typeface="Calibri" panose="020F0502020204030204" pitchFamily="34" charset="0"/>
                <a:ea typeface="Times New Roman" panose="02020603050405020304" pitchFamily="18" charset="0"/>
              </a:rPr>
              <a:t>@AFSafety</a:t>
            </a:r>
            <a:endParaRPr lang="en-US" dirty="0">
              <a:solidFill>
                <a:schemeClr val="bg1"/>
              </a:solidFill>
            </a:endParaRPr>
          </a:p>
        </p:txBody>
      </p:sp>
      <p:sp>
        <p:nvSpPr>
          <p:cNvPr id="29" name="TextBox 28"/>
          <p:cNvSpPr txBox="1"/>
          <p:nvPr/>
        </p:nvSpPr>
        <p:spPr>
          <a:xfrm>
            <a:off x="9511485" y="8736568"/>
            <a:ext cx="2375715" cy="369332"/>
          </a:xfrm>
          <a:prstGeom prst="rect">
            <a:avLst/>
          </a:prstGeom>
          <a:noFill/>
        </p:spPr>
        <p:txBody>
          <a:bodyPr wrap="none" rtlCol="0">
            <a:spAutoFit/>
          </a:bodyPr>
          <a:lstStyle/>
          <a:p>
            <a:r>
              <a:rPr lang="en-US" dirty="0">
                <a:solidFill>
                  <a:schemeClr val="bg1"/>
                </a:solidFill>
              </a:rPr>
              <a:t>@AirForceSafetyCenter</a:t>
            </a:r>
          </a:p>
        </p:txBody>
      </p:sp>
      <p:sp>
        <p:nvSpPr>
          <p:cNvPr id="28" name="TextBox 27"/>
          <p:cNvSpPr txBox="1"/>
          <p:nvPr/>
        </p:nvSpPr>
        <p:spPr>
          <a:xfrm>
            <a:off x="12119289" y="8736568"/>
            <a:ext cx="2587311" cy="369332"/>
          </a:xfrm>
          <a:prstGeom prst="rect">
            <a:avLst/>
          </a:prstGeom>
          <a:noFill/>
        </p:spPr>
        <p:txBody>
          <a:bodyPr wrap="none" rtlCol="0">
            <a:spAutoFit/>
          </a:bodyPr>
          <a:lstStyle/>
          <a:p>
            <a:r>
              <a:rPr lang="en-US" sz="1800" dirty="0">
                <a:solidFill>
                  <a:schemeClr val="bg1"/>
                </a:solidFill>
                <a:effectLst/>
                <a:latin typeface="Calibri" panose="020F0502020204030204" pitchFamily="34" charset="0"/>
                <a:ea typeface="Times New Roman" panose="02020603050405020304" pitchFamily="18" charset="0"/>
              </a:rPr>
              <a:t>@Air Force Safety Center </a:t>
            </a:r>
            <a:endParaRPr lang="en-US" dirty="0">
              <a:solidFill>
                <a:schemeClr val="bg1"/>
              </a:solidFill>
            </a:endParaRPr>
          </a:p>
        </p:txBody>
      </p:sp>
      <p:pic>
        <p:nvPicPr>
          <p:cNvPr id="14" name="Picture 13">
            <a:hlinkClick r:id="rId9"/>
            <a:extLst>
              <a:ext uri="{FF2B5EF4-FFF2-40B4-BE49-F238E27FC236}">
                <a16:creationId xmlns:a16="http://schemas.microsoft.com/office/drawing/2014/main" id="{A9BFBE12-7A27-C24F-BF6A-FE4878DF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343400" y="6529990"/>
            <a:ext cx="2167528" cy="2167528"/>
          </a:xfrm>
          <a:prstGeom prst="rect">
            <a:avLst/>
          </a:prstGeom>
        </p:spPr>
      </p:pic>
      <p:pic>
        <p:nvPicPr>
          <p:cNvPr id="17" name="Picture 16" descr="Icon&#10;&#10;Description automatically generated">
            <a:hlinkClick r:id="rId12" action="ppaction://hlinkfile"/>
            <a:extLst>
              <a:ext uri="{FF2B5EF4-FFF2-40B4-BE49-F238E27FC236}">
                <a16:creationId xmlns:a16="http://schemas.microsoft.com/office/drawing/2014/main" id="{C1308391-3CC6-D31E-6603-82FBE1BCD5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31381" y="5492331"/>
            <a:ext cx="4213407" cy="4213407"/>
          </a:xfrm>
          <a:prstGeom prst="rect">
            <a:avLst/>
          </a:prstGeom>
        </p:spPr>
      </p:pic>
      <p:pic>
        <p:nvPicPr>
          <p:cNvPr id="24" name="Graphic 23">
            <a:hlinkClick r:id="rId14"/>
            <a:extLst>
              <a:ext uri="{FF2B5EF4-FFF2-40B4-BE49-F238E27FC236}">
                <a16:creationId xmlns:a16="http://schemas.microsoft.com/office/drawing/2014/main" id="{B63F78CE-EAF8-4EEB-0BB8-9151A38957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325558" y="6618682"/>
            <a:ext cx="2106218" cy="2106218"/>
          </a:xfrm>
          <a:prstGeom prst="rect">
            <a:avLst/>
          </a:prstGeom>
        </p:spPr>
      </p:pic>
      <p:pic>
        <p:nvPicPr>
          <p:cNvPr id="27" name="Picture 26" descr="Icon&#10;&#10;Description automatically generated">
            <a:hlinkClick r:id="rId17" action="ppaction://hlinkfile"/>
            <a:extLst>
              <a:ext uri="{FF2B5EF4-FFF2-40B4-BE49-F238E27FC236}">
                <a16:creationId xmlns:a16="http://schemas.microsoft.com/office/drawing/2014/main" id="{2BD6FBC0-F3AC-7CAE-AD64-7C02C45AEC2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58000" y="6618682"/>
            <a:ext cx="2345384" cy="19870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water, outdoor, sport, water sport&#10;&#10;Description automatically generated">
            <a:extLst>
              <a:ext uri="{FF2B5EF4-FFF2-40B4-BE49-F238E27FC236}">
                <a16:creationId xmlns:a16="http://schemas.microsoft.com/office/drawing/2014/main" id="{8F6B5244-7502-D109-ED2C-DFF268D89F0E}"/>
              </a:ext>
            </a:extLst>
          </p:cNvPr>
          <p:cNvPicPr>
            <a:picLocks noChangeAspect="1"/>
          </p:cNvPicPr>
          <p:nvPr/>
        </p:nvPicPr>
        <p:blipFill rotWithShape="1">
          <a:blip r:embed="rId2">
            <a:extLst>
              <a:ext uri="{28A0092B-C50C-407E-A947-70E740481C1C}">
                <a14:useLocalDpi xmlns:a14="http://schemas.microsoft.com/office/drawing/2010/main" val="0"/>
              </a:ext>
            </a:extLst>
          </a:blip>
          <a:srcRect l="9502" r="43580"/>
          <a:stretch/>
        </p:blipFill>
        <p:spPr>
          <a:xfrm>
            <a:off x="-33338" y="0"/>
            <a:ext cx="7239001" cy="102870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849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ADULT SWIMMING SAFETY</a:t>
            </a:r>
          </a:p>
        </p:txBody>
      </p:sp>
      <p:sp>
        <p:nvSpPr>
          <p:cNvPr id="8" name="TextBox 8"/>
          <p:cNvSpPr txBox="1"/>
          <p:nvPr/>
        </p:nvSpPr>
        <p:spPr>
          <a:xfrm>
            <a:off x="7506409" y="2417009"/>
            <a:ext cx="9105191" cy="464871"/>
          </a:xfrm>
          <a:prstGeom prst="rect">
            <a:avLst/>
          </a:prstGeom>
        </p:spPr>
        <p:txBody>
          <a:bodyPr wrap="square" lIns="0" tIns="0" rIns="0" bIns="0" rtlCol="0" anchor="t">
            <a:spAutoFit/>
          </a:bodyPr>
          <a:lstStyle/>
          <a:p>
            <a:pPr algn="ctr">
              <a:lnSpc>
                <a:spcPts val="3873"/>
              </a:lnSpc>
            </a:pPr>
            <a:r>
              <a:rPr lang="en-US" sz="2800" dirty="0">
                <a:solidFill>
                  <a:srgbClr val="000000"/>
                </a:solidFill>
                <a:latin typeface="Roboto Bold"/>
              </a:rPr>
              <a:t>MAINTAIN SELF-AWARENESS OF SWIMMING SKILLS</a:t>
            </a:r>
          </a:p>
        </p:txBody>
      </p:sp>
      <p:sp>
        <p:nvSpPr>
          <p:cNvPr id="10" name="TextBox 10"/>
          <p:cNvSpPr txBox="1"/>
          <p:nvPr/>
        </p:nvSpPr>
        <p:spPr>
          <a:xfrm>
            <a:off x="7543800" y="3287870"/>
            <a:ext cx="10236536" cy="4809009"/>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ticulat"/>
              </a:rPr>
              <a:t>Don't swim alone. Always swim with a partner. </a:t>
            </a:r>
          </a:p>
          <a:p>
            <a:pPr>
              <a:lnSpc>
                <a:spcPts val="2530"/>
              </a:lnSpc>
            </a:pPr>
            <a:endParaRPr lang="en-US" sz="2200" spc="103" dirty="0">
              <a:solidFill>
                <a:srgbClr val="000000"/>
              </a:solidFill>
              <a:latin typeface="Articulat"/>
            </a:endParaRPr>
          </a:p>
          <a:p>
            <a:pPr marL="474981" lvl="1" indent="-237491">
              <a:lnSpc>
                <a:spcPts val="2530"/>
              </a:lnSpc>
              <a:buFont typeface="Arial"/>
              <a:buChar char="•"/>
            </a:pPr>
            <a:r>
              <a:rPr lang="en-US" sz="2200" spc="103" dirty="0">
                <a:solidFill>
                  <a:srgbClr val="000000"/>
                </a:solidFill>
                <a:latin typeface="Articulat"/>
              </a:rPr>
              <a:t>Never swim under the influence of alcohol, drugs or medication. </a:t>
            </a:r>
          </a:p>
          <a:p>
            <a:pPr>
              <a:lnSpc>
                <a:spcPts val="2530"/>
              </a:lnSpc>
            </a:pPr>
            <a:endParaRPr lang="en-US" sz="2400" spc="103"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200" spc="103" dirty="0">
                <a:solidFill>
                  <a:srgbClr val="000000"/>
                </a:solidFill>
                <a:latin typeface="Articulat"/>
              </a:rPr>
              <a:t>Know and observe your swimming limitations and capabilities. </a:t>
            </a:r>
          </a:p>
          <a:p>
            <a:pPr>
              <a:lnSpc>
                <a:spcPts val="2530"/>
              </a:lnSpc>
            </a:pPr>
            <a:endParaRPr lang="en-US" sz="2200" spc="103" dirty="0">
              <a:solidFill>
                <a:srgbClr val="000000"/>
              </a:solidFill>
              <a:latin typeface="Articulat"/>
            </a:endParaRPr>
          </a:p>
          <a:p>
            <a:pPr marL="474981" lvl="1" indent="-237491">
              <a:lnSpc>
                <a:spcPts val="2530"/>
              </a:lnSpc>
              <a:buFont typeface="Arial"/>
              <a:buChar char="•"/>
            </a:pPr>
            <a:r>
              <a:rPr lang="en-US" sz="2200" spc="103" dirty="0">
                <a:solidFill>
                  <a:srgbClr val="000000"/>
                </a:solidFill>
                <a:latin typeface="Articulat"/>
              </a:rPr>
              <a:t>Avoid swift-moving water. If caught in a current, swim with it and angle toward shore or the edge of the current. </a:t>
            </a:r>
            <a:r>
              <a:rPr lang="en-US" sz="2200" spc="103" dirty="0">
                <a:solidFill>
                  <a:srgbClr val="000000"/>
                </a:solidFill>
                <a:latin typeface="Articulat Italics"/>
              </a:rPr>
              <a:t>(Rip currents are powerful currents of water moving away from shore that can sweep even the strongest swimmer out to sea.)</a:t>
            </a:r>
          </a:p>
          <a:p>
            <a:pPr>
              <a:lnSpc>
                <a:spcPts val="2530"/>
              </a:lnSpc>
            </a:pPr>
            <a:endParaRPr lang="en-US" sz="2200" spc="103" dirty="0">
              <a:solidFill>
                <a:srgbClr val="000000"/>
              </a:solidFill>
              <a:latin typeface="Articulat Italics"/>
            </a:endParaRPr>
          </a:p>
          <a:p>
            <a:pPr marL="474981" lvl="1" indent="-237491">
              <a:lnSpc>
                <a:spcPts val="2530"/>
              </a:lnSpc>
              <a:buFont typeface="Arial"/>
              <a:buChar char="•"/>
            </a:pPr>
            <a:r>
              <a:rPr lang="en-US" sz="2200" spc="103" dirty="0">
                <a:solidFill>
                  <a:srgbClr val="000000"/>
                </a:solidFill>
                <a:latin typeface="Articulat"/>
              </a:rPr>
              <a:t>Stay out of the water during thunderstorms and severe weather. </a:t>
            </a:r>
          </a:p>
          <a:p>
            <a:pPr>
              <a:lnSpc>
                <a:spcPts val="2530"/>
              </a:lnSpc>
            </a:pPr>
            <a:endParaRPr lang="en-US" sz="2200" spc="103" dirty="0">
              <a:solidFill>
                <a:srgbClr val="000000"/>
              </a:solidFill>
              <a:latin typeface="Articulat"/>
            </a:endParaRPr>
          </a:p>
          <a:p>
            <a:pPr marL="474981" lvl="1" indent="-237491" algn="l">
              <a:lnSpc>
                <a:spcPts val="2530"/>
              </a:lnSpc>
              <a:buFont typeface="Arial"/>
              <a:buChar char="•"/>
            </a:pPr>
            <a:r>
              <a:rPr lang="en-US" sz="2200" spc="103" dirty="0">
                <a:solidFill>
                  <a:srgbClr val="000000"/>
                </a:solidFill>
                <a:latin typeface="Articulat"/>
              </a:rPr>
              <a:t>Don't get too tired, too cold, too far from safety, exposed to too much sun or experience too much strenuous activity. </a:t>
            </a:r>
          </a:p>
        </p:txBody>
      </p:sp>
      <p:sp>
        <p:nvSpPr>
          <p:cNvPr id="6" name="Freeform 3">
            <a:extLst>
              <a:ext uri="{FF2B5EF4-FFF2-40B4-BE49-F238E27FC236}">
                <a16:creationId xmlns:a16="http://schemas.microsoft.com/office/drawing/2014/main" id="{C34F1869-F405-12BC-8CF5-AB88D37FD486}"/>
              </a:ext>
            </a:extLst>
          </p:cNvPr>
          <p:cNvSpPr/>
          <p:nvPr/>
        </p:nvSpPr>
        <p:spPr>
          <a:xfrm>
            <a:off x="-33340" y="9244012"/>
            <a:ext cx="1832134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07</a:t>
            </a:r>
          </a:p>
        </p:txBody>
      </p:sp>
      <p:sp>
        <p:nvSpPr>
          <p:cNvPr id="2" name="Freeform 6">
            <a:extLst>
              <a:ext uri="{FF2B5EF4-FFF2-40B4-BE49-F238E27FC236}">
                <a16:creationId xmlns:a16="http://schemas.microsoft.com/office/drawing/2014/main" id="{2881F38D-F953-1E53-A8CB-F43CAD857DC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water, outdoor, sky, mountain&#10;&#10;Description automatically generated">
            <a:extLst>
              <a:ext uri="{FF2B5EF4-FFF2-40B4-BE49-F238E27FC236}">
                <a16:creationId xmlns:a16="http://schemas.microsoft.com/office/drawing/2014/main" id="{2369E0DD-D0D3-B1F7-9976-FC401B3F168C}"/>
              </a:ext>
            </a:extLst>
          </p:cNvPr>
          <p:cNvPicPr>
            <a:picLocks noChangeAspect="1"/>
          </p:cNvPicPr>
          <p:nvPr/>
        </p:nvPicPr>
        <p:blipFill rotWithShape="1">
          <a:blip r:embed="rId2">
            <a:extLst>
              <a:ext uri="{28A0092B-C50C-407E-A947-70E740481C1C}">
                <a14:useLocalDpi xmlns:a14="http://schemas.microsoft.com/office/drawing/2010/main" val="0"/>
              </a:ext>
            </a:extLst>
          </a:blip>
          <a:srcRect l="22715" r="29257"/>
          <a:stretch/>
        </p:blipFill>
        <p:spPr>
          <a:xfrm>
            <a:off x="10896600" y="-38100"/>
            <a:ext cx="7410450" cy="10287000"/>
          </a:xfrm>
          <a:prstGeom prst="rect">
            <a:avLst/>
          </a:prstGeom>
        </p:spPr>
      </p:pic>
      <p:grpSp>
        <p:nvGrpSpPr>
          <p:cNvPr id="4" name="Group 4"/>
          <p:cNvGrpSpPr/>
          <p:nvPr/>
        </p:nvGrpSpPr>
        <p:grpSpPr>
          <a:xfrm>
            <a:off x="0" y="851890"/>
            <a:ext cx="10896600"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3817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ADULT SWIMMING SAFETY</a:t>
            </a:r>
          </a:p>
        </p:txBody>
      </p:sp>
      <p:sp>
        <p:nvSpPr>
          <p:cNvPr id="8" name="TextBox 8"/>
          <p:cNvSpPr txBox="1"/>
          <p:nvPr/>
        </p:nvSpPr>
        <p:spPr>
          <a:xfrm>
            <a:off x="272168" y="2188937"/>
            <a:ext cx="2242432" cy="464871"/>
          </a:xfrm>
          <a:prstGeom prst="rect">
            <a:avLst/>
          </a:prstGeom>
        </p:spPr>
        <p:txBody>
          <a:bodyPr wrap="square" lIns="0" tIns="0" rIns="0" bIns="0" rtlCol="0" anchor="t">
            <a:spAutoFit/>
          </a:bodyPr>
          <a:lstStyle/>
          <a:p>
            <a:pPr algn="ctr">
              <a:lnSpc>
                <a:spcPts val="3873"/>
              </a:lnSpc>
            </a:pPr>
            <a:r>
              <a:rPr lang="en-US" sz="2800" dirty="0">
                <a:solidFill>
                  <a:srgbClr val="000000"/>
                </a:solidFill>
                <a:latin typeface="Roboto Bold"/>
              </a:rPr>
              <a:t>CONTINUED</a:t>
            </a:r>
          </a:p>
        </p:txBody>
      </p:sp>
      <p:sp>
        <p:nvSpPr>
          <p:cNvPr id="10" name="TextBox 10"/>
          <p:cNvSpPr txBox="1"/>
          <p:nvPr/>
        </p:nvSpPr>
        <p:spPr>
          <a:xfrm>
            <a:off x="628443" y="2906003"/>
            <a:ext cx="10107141" cy="5770811"/>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al" panose="020B0604020202020204" pitchFamily="34" charset="0"/>
                <a:cs typeface="Arial" panose="020B0604020202020204" pitchFamily="34" charset="0"/>
              </a:rPr>
              <a:t>Even if you’re a good swimmer, wear a U.S. Coast Guard-approved life jacket. The American Canoe Association estimates that almost 70% of drownings that involve canoes, kayaks and rafts could have been avoided if a personal flotation device (PFD) was worn.  </a:t>
            </a:r>
          </a:p>
          <a:p>
            <a:pPr>
              <a:lnSpc>
                <a:spcPts val="2530"/>
              </a:lnSpc>
            </a:pPr>
            <a:endParaRPr lang="en-US" sz="2200" spc="103"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200" spc="103" dirty="0">
                <a:solidFill>
                  <a:srgbClr val="000000"/>
                </a:solidFill>
                <a:latin typeface="Arial" panose="020B0604020202020204" pitchFamily="34" charset="0"/>
                <a:cs typeface="Arial" panose="020B0604020202020204" pitchFamily="34" charset="0"/>
              </a:rPr>
              <a:t>Label gear with contact info. Labeling gear with your name and two contact numbers could help the U.S. Coast Guard identify your equipment in the case of an emergency. </a:t>
            </a:r>
          </a:p>
          <a:p>
            <a:pPr>
              <a:lnSpc>
                <a:spcPts val="2530"/>
              </a:lnSpc>
            </a:pPr>
            <a:endParaRPr lang="en-US" sz="2200" spc="103" dirty="0">
              <a:solidFill>
                <a:srgbClr val="000000"/>
              </a:solidFill>
              <a:latin typeface="Arial" panose="020B0604020202020204" pitchFamily="34" charset="0"/>
              <a:cs typeface="Arial" panose="020B0604020202020204" pitchFamily="34" charset="0"/>
            </a:endParaRPr>
          </a:p>
          <a:p>
            <a:pPr marL="474981" lvl="1" indent="-237491">
              <a:lnSpc>
                <a:spcPts val="2530"/>
              </a:lnSpc>
              <a:buFont typeface="Arial"/>
              <a:buChar char="•"/>
            </a:pPr>
            <a:r>
              <a:rPr lang="en-US" sz="2200" spc="103" dirty="0">
                <a:solidFill>
                  <a:srgbClr val="000000"/>
                </a:solidFill>
                <a:latin typeface="Arial" panose="020B0604020202020204" pitchFamily="34" charset="0"/>
                <a:cs typeface="Arial" panose="020B0604020202020204" pitchFamily="34" charset="0"/>
              </a:rPr>
              <a:t>The U.S. Coast Guard offers a nation-wide program called Operation Paddle Smart to encourage people to label their equipment. You can get a free, reflective waterproof sticker for your gear at local boating supply stores, canoe clubs and harbor masters. </a:t>
            </a:r>
          </a:p>
          <a:p>
            <a:pPr>
              <a:lnSpc>
                <a:spcPts val="2530"/>
              </a:lnSpc>
            </a:pPr>
            <a:endParaRPr lang="en-US" sz="2200" spc="103" dirty="0">
              <a:solidFill>
                <a:srgbClr val="000000"/>
              </a:solidFill>
              <a:latin typeface="Arial" panose="020B0604020202020204" pitchFamily="34" charset="0"/>
              <a:cs typeface="Arial" panose="020B0604020202020204" pitchFamily="34" charset="0"/>
            </a:endParaRPr>
          </a:p>
          <a:p>
            <a:pPr marL="474981" lvl="1" indent="-237491" algn="l">
              <a:lnSpc>
                <a:spcPts val="2530"/>
              </a:lnSpc>
              <a:buFont typeface="Arial"/>
              <a:buChar char="•"/>
            </a:pPr>
            <a:r>
              <a:rPr lang="en-US" sz="2200" spc="103" dirty="0">
                <a:solidFill>
                  <a:srgbClr val="000000"/>
                </a:solidFill>
                <a:latin typeface="Arial" panose="020B0604020202020204" pitchFamily="34" charset="0"/>
                <a:cs typeface="Arial" panose="020B0604020202020204" pitchFamily="34" charset="0"/>
              </a:rPr>
              <a:t>Have a way to call for help. Ensure cell phone is charged and in a waterproof case or take a two-way radio with you. For serious adventurers, consider purchasing a personal location beacon, outfitted with a flotation sleeve. </a:t>
            </a:r>
          </a:p>
        </p:txBody>
      </p:sp>
      <p:sp>
        <p:nvSpPr>
          <p:cNvPr id="6" name="Freeform 3">
            <a:extLst>
              <a:ext uri="{FF2B5EF4-FFF2-40B4-BE49-F238E27FC236}">
                <a16:creationId xmlns:a16="http://schemas.microsoft.com/office/drawing/2014/main" id="{6B4341AF-AB4F-1386-EFAB-F5C1CE629967}"/>
              </a:ext>
            </a:extLst>
          </p:cNvPr>
          <p:cNvSpPr/>
          <p:nvPr/>
        </p:nvSpPr>
        <p:spPr>
          <a:xfrm>
            <a:off x="0" y="9258300"/>
            <a:ext cx="1830705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08</a:t>
            </a:r>
          </a:p>
        </p:txBody>
      </p:sp>
      <p:sp>
        <p:nvSpPr>
          <p:cNvPr id="2" name="Freeform 6">
            <a:extLst>
              <a:ext uri="{FF2B5EF4-FFF2-40B4-BE49-F238E27FC236}">
                <a16:creationId xmlns:a16="http://schemas.microsoft.com/office/drawing/2014/main" id="{C3A69CBA-831E-D765-13CA-FA6A3640100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8" y="0"/>
            <a:ext cx="6900799" cy="92964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POOL CHEMICAL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800" dirty="0">
                <a:solidFill>
                  <a:srgbClr val="000000"/>
                </a:solidFill>
                <a:latin typeface="Roboto Bold"/>
              </a:rPr>
              <a:t>SAFE USE</a:t>
            </a:r>
          </a:p>
        </p:txBody>
      </p:sp>
      <p:sp>
        <p:nvSpPr>
          <p:cNvPr id="10" name="TextBox 10"/>
          <p:cNvSpPr txBox="1"/>
          <p:nvPr/>
        </p:nvSpPr>
        <p:spPr>
          <a:xfrm>
            <a:off x="7342715" y="2796540"/>
            <a:ext cx="10386749" cy="6737101"/>
          </a:xfrm>
          <a:prstGeom prst="rect">
            <a:avLst/>
          </a:prstGeom>
        </p:spPr>
        <p:txBody>
          <a:bodyPr lIns="0" tIns="0" rIns="0" bIns="0" rtlCol="0" anchor="t">
            <a:spAutoFit/>
          </a:bodyPr>
          <a:lstStyle/>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Ask for help if you are not trained for specific tasks.</a:t>
            </a:r>
          </a:p>
          <a:p>
            <a:pPr>
              <a:lnSpc>
                <a:spcPts val="2070"/>
              </a:lnSpc>
            </a:pPr>
            <a:r>
              <a:rPr lang="en-US" sz="1800" spc="84" dirty="0">
                <a:solidFill>
                  <a:srgbClr val="000000"/>
                </a:solidFill>
                <a:latin typeface="Arial" panose="020B0604020202020204" pitchFamily="34" charset="0"/>
                <a:cs typeface="Arial" panose="020B0604020202020204" pitchFamily="34" charset="0"/>
              </a:rPr>
              <a:t> </a:t>
            </a: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Read chemical and entire product labels or Material Safety Data Sheets before each use.</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Dress for safety by wearing appropriate safety equipment (i.e., safety goggles, gloves and mask).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Handle in a well-ventilated area.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Open one product container at a time and close it before opening another.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Minimize dust, fumes and splashes.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Measure carefully.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Never mix chlorine products with acid; this could create toxic gases.</a:t>
            </a:r>
          </a:p>
          <a:p>
            <a:pPr>
              <a:lnSpc>
                <a:spcPts val="2070"/>
              </a:lnSpc>
            </a:pPr>
            <a:r>
              <a:rPr lang="en-US" sz="1800" spc="84" dirty="0">
                <a:solidFill>
                  <a:srgbClr val="000000"/>
                </a:solidFill>
                <a:latin typeface="Arial" panose="020B0604020202020204" pitchFamily="34" charset="0"/>
                <a:cs typeface="Arial" panose="020B0604020202020204" pitchFamily="34" charset="0"/>
              </a:rPr>
              <a:t> </a:t>
            </a: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Never mix different pool chemicals (i.e., different types of chlorine products) with each other or with any other substance.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Only pre-dissolve pool chemicals when directed by product label. </a:t>
            </a:r>
          </a:p>
          <a:p>
            <a:pPr>
              <a:lnSpc>
                <a:spcPts val="2070"/>
              </a:lnSpc>
            </a:pPr>
            <a:endParaRPr lang="en-US" sz="1800" spc="84" dirty="0">
              <a:solidFill>
                <a:srgbClr val="000000"/>
              </a:solidFill>
              <a:latin typeface="Arial" panose="020B0604020202020204" pitchFamily="34" charset="0"/>
              <a:cs typeface="Arial" panose="020B0604020202020204" pitchFamily="34" charset="0"/>
            </a:endParaRPr>
          </a:p>
          <a:p>
            <a:pPr marL="388623" lvl="1" indent="-194312">
              <a:lnSpc>
                <a:spcPts val="2070"/>
              </a:lnSpc>
              <a:buFont typeface="Arial"/>
              <a:buChar char="•"/>
            </a:pPr>
            <a:r>
              <a:rPr lang="en-US" sz="1800" spc="84" dirty="0">
                <a:solidFill>
                  <a:srgbClr val="000000"/>
                </a:solidFill>
                <a:latin typeface="Arial" panose="020B0604020202020204" pitchFamily="34" charset="0"/>
                <a:cs typeface="Arial" panose="020B0604020202020204" pitchFamily="34" charset="0"/>
              </a:rPr>
              <a:t>If product label directs pre-dissolving, add pool chemical to water; never add water to pool chemical because a violent, potentially explosive reaction can occur. </a:t>
            </a:r>
          </a:p>
          <a:p>
            <a:pPr algn="l">
              <a:lnSpc>
                <a:spcPts val="2340"/>
              </a:lnSpc>
            </a:pPr>
            <a:endParaRPr lang="en-US" sz="1800" spc="84" dirty="0">
              <a:solidFill>
                <a:srgbClr val="000000"/>
              </a:solidFill>
              <a:latin typeface="Arial" panose="020B0604020202020204" pitchFamily="34" charset="0"/>
              <a:cs typeface="Arial" panose="020B0604020202020204" pitchFamily="34" charset="0"/>
            </a:endParaRPr>
          </a:p>
        </p:txBody>
      </p:sp>
      <p:sp>
        <p:nvSpPr>
          <p:cNvPr id="6" name="Freeform 3">
            <a:extLst>
              <a:ext uri="{FF2B5EF4-FFF2-40B4-BE49-F238E27FC236}">
                <a16:creationId xmlns:a16="http://schemas.microsoft.com/office/drawing/2014/main" id="{49256E8D-F4C9-8781-58A0-4F80A79E4781}"/>
              </a:ext>
            </a:extLst>
          </p:cNvPr>
          <p:cNvSpPr/>
          <p:nvPr/>
        </p:nvSpPr>
        <p:spPr>
          <a:xfrm>
            <a:off x="-6718"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09</a:t>
            </a:r>
          </a:p>
        </p:txBody>
      </p:sp>
      <p:sp>
        <p:nvSpPr>
          <p:cNvPr id="2" name="Freeform 6">
            <a:extLst>
              <a:ext uri="{FF2B5EF4-FFF2-40B4-BE49-F238E27FC236}">
                <a16:creationId xmlns:a16="http://schemas.microsoft.com/office/drawing/2014/main" id="{8A428B07-ACE9-FB9C-B57C-0CBB4272769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862A154C451D4589DA42E6B306DAFD" ma:contentTypeVersion="11" ma:contentTypeDescription="Create a new document." ma:contentTypeScope="" ma:versionID="7280e699359f063f036de2d6fc429496">
  <xsd:schema xmlns:xsd="http://www.w3.org/2001/XMLSchema" xmlns:xs="http://www.w3.org/2001/XMLSchema" xmlns:p="http://schemas.microsoft.com/office/2006/metadata/properties" xmlns:ns3="dd97907b-718e-4dcf-884e-beba76dd1527" xmlns:ns4="219a2f5f-68eb-4e2c-9f1d-ca903d35df75" targetNamespace="http://schemas.microsoft.com/office/2006/metadata/properties" ma:root="true" ma:fieldsID="1900985db469df24919e5283efcea05e" ns3:_="" ns4:_="">
    <xsd:import namespace="dd97907b-718e-4dcf-884e-beba76dd1527"/>
    <xsd:import namespace="219a2f5f-68eb-4e2c-9f1d-ca903d35df7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7907b-718e-4dcf-884e-beba76dd15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9a2f5f-68eb-4e2c-9f1d-ca903d35df7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AAEF62-AB56-447C-8ED9-4523E4E80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7907b-718e-4dcf-884e-beba76dd1527"/>
    <ds:schemaRef ds:uri="219a2f5f-68eb-4e2c-9f1d-ca903d35df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E83EF7-7D57-44E1-899A-82019DF76523}">
  <ds:schemaRefs>
    <ds:schemaRef ds:uri="http://schemas.microsoft.com/sharepoint/v3/contenttype/forms"/>
  </ds:schemaRefs>
</ds:datastoreItem>
</file>

<file path=customXml/itemProps3.xml><?xml version="1.0" encoding="utf-8"?>
<ds:datastoreItem xmlns:ds="http://schemas.openxmlformats.org/officeDocument/2006/customXml" ds:itemID="{DCAB04E0-791B-46A6-88CE-9FAAA621CEF9}">
  <ds:schemaRefs>
    <ds:schemaRef ds:uri="dd97907b-718e-4dcf-884e-beba76dd1527"/>
    <ds:schemaRef ds:uri="219a2f5f-68eb-4e2c-9f1d-ca903d35df75"/>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11492</TotalTime>
  <Words>8535</Words>
  <Application>Microsoft Office PowerPoint</Application>
  <PresentationFormat>Custom</PresentationFormat>
  <Paragraphs>917</Paragraphs>
  <Slides>60</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Articulat</vt:lpstr>
      <vt:lpstr>Gordita Bold</vt:lpstr>
      <vt:lpstr>Roboto Bold</vt:lpstr>
      <vt:lpstr>Calibri</vt:lpstr>
      <vt:lpstr>Articulat Italics</vt:lpstr>
      <vt:lpstr>Arial Black</vt:lpstr>
      <vt:lpstr>Arimo</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220502_101 Critical Days of Summer 2022_Draft_v3</dc:title>
  <dc:creator>WRIGHT, KEITH A GS-13 USAF HAF AFSEC/PA</dc:creator>
  <cp:lastModifiedBy>WRIGHT, KEITH A CIV USAF HAF AFSEC/PA</cp:lastModifiedBy>
  <cp:revision>165</cp:revision>
  <dcterms:created xsi:type="dcterms:W3CDTF">2006-08-16T00:00:00Z</dcterms:created>
  <dcterms:modified xsi:type="dcterms:W3CDTF">2024-05-07T20:52:12Z</dcterms:modified>
  <dc:identifier>DAE_jOIA0Yg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0x01010055862A154C451D4589DA42E6B306DAFD</vt:lpwstr>
  </property>
</Properties>
</file>